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92" r:id="rId5"/>
    <p:sldId id="366" r:id="rId6"/>
    <p:sldId id="374" r:id="rId7"/>
    <p:sldId id="372" r:id="rId8"/>
    <p:sldId id="373" r:id="rId9"/>
    <p:sldId id="379" r:id="rId10"/>
    <p:sldId id="380" r:id="rId11"/>
    <p:sldId id="381" r:id="rId12"/>
    <p:sldId id="383" r:id="rId13"/>
    <p:sldId id="384" r:id="rId14"/>
    <p:sldId id="382" r:id="rId15"/>
    <p:sldId id="390" r:id="rId16"/>
    <p:sldId id="385" r:id="rId17"/>
    <p:sldId id="387" r:id="rId18"/>
    <p:sldId id="391" r:id="rId19"/>
    <p:sldId id="388" r:id="rId20"/>
    <p:sldId id="389" r:id="rId21"/>
    <p:sldId id="357" r:id="rId22"/>
    <p:sldId id="3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4" userDrawn="1">
          <p15:clr>
            <a:srgbClr val="A4A3A4"/>
          </p15:clr>
        </p15:guide>
        <p15:guide id="2" pos="7276" userDrawn="1">
          <p15:clr>
            <a:srgbClr val="A4A3A4"/>
          </p15:clr>
        </p15:guide>
        <p15:guide id="3" pos="7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62626"/>
    <a:srgbClr val="0066FF"/>
    <a:srgbClr val="48484A"/>
    <a:srgbClr val="DCDDDE"/>
    <a:srgbClr val="B1B3B6"/>
    <a:srgbClr val="77787B"/>
    <a:srgbClr val="BA1222"/>
    <a:srgbClr val="524D85"/>
    <a:srgbClr val="FFC2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FD650-B048-7D40-91AB-9B9356D29230}" v="3" dt="2019-05-31T16:34:11.39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3574" autoAdjust="0"/>
  </p:normalViewPr>
  <p:slideViewPr>
    <p:cSldViewPr snapToGrid="0" snapToObjects="1">
      <p:cViewPr varScale="1">
        <p:scale>
          <a:sx n="102" d="100"/>
          <a:sy n="102" d="100"/>
        </p:scale>
        <p:origin x="132" y="306"/>
      </p:cViewPr>
      <p:guideLst>
        <p:guide orient="horz" pos="4264"/>
        <p:guide pos="7276"/>
        <p:guide pos="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Young" userId="9b959ef6-c817-4329-b9e1-c1430894fb0a" providerId="ADAL" clId="{F3CFD650-B048-7D40-91AB-9B9356D29230}"/>
    <pc:docChg chg="undo custSel modSld">
      <pc:chgData name="Amanda Young" userId="9b959ef6-c817-4329-b9e1-c1430894fb0a" providerId="ADAL" clId="{F3CFD650-B048-7D40-91AB-9B9356D29230}" dt="2019-05-31T16:36:42.445" v="126" actId="255"/>
      <pc:docMkLst>
        <pc:docMk/>
      </pc:docMkLst>
      <pc:sldChg chg="modSp">
        <pc:chgData name="Amanda Young" userId="9b959ef6-c817-4329-b9e1-c1430894fb0a" providerId="ADAL" clId="{F3CFD650-B048-7D40-91AB-9B9356D29230}" dt="2019-05-31T16:31:25.570" v="44" actId="404"/>
        <pc:sldMkLst>
          <pc:docMk/>
          <pc:sldMk cId="3896554109" sldId="357"/>
        </pc:sldMkLst>
        <pc:spChg chg="mod">
          <ac:chgData name="Amanda Young" userId="9b959ef6-c817-4329-b9e1-c1430894fb0a" providerId="ADAL" clId="{F3CFD650-B048-7D40-91AB-9B9356D29230}" dt="2019-05-31T16:31:25.570" v="44" actId="404"/>
          <ac:spMkLst>
            <pc:docMk/>
            <pc:sldMk cId="3896554109" sldId="357"/>
            <ac:spMk id="2" creationId="{00000000-0000-0000-0000-000000000000}"/>
          </ac:spMkLst>
        </pc:spChg>
        <pc:spChg chg="mod">
          <ac:chgData name="Amanda Young" userId="9b959ef6-c817-4329-b9e1-c1430894fb0a" providerId="ADAL" clId="{F3CFD650-B048-7D40-91AB-9B9356D29230}" dt="2019-05-31T16:31:10.512" v="42" actId="1035"/>
          <ac:spMkLst>
            <pc:docMk/>
            <pc:sldMk cId="3896554109" sldId="357"/>
            <ac:spMk id="3" creationId="{00000000-0000-0000-0000-000000000000}"/>
          </ac:spMkLst>
        </pc:spChg>
      </pc:sldChg>
      <pc:sldChg chg="addSp modSp">
        <pc:chgData name="Amanda Young" userId="9b959ef6-c817-4329-b9e1-c1430894fb0a" providerId="ADAL" clId="{F3CFD650-B048-7D40-91AB-9B9356D29230}" dt="2019-05-31T16:34:14.844" v="97" actId="1036"/>
        <pc:sldMkLst>
          <pc:docMk/>
          <pc:sldMk cId="789669773" sldId="366"/>
        </pc:sldMkLst>
        <pc:spChg chg="mod">
          <ac:chgData name="Amanda Young" userId="9b959ef6-c817-4329-b9e1-c1430894fb0a" providerId="ADAL" clId="{F3CFD650-B048-7D40-91AB-9B9356D29230}" dt="2019-05-31T16:34:14.844" v="97" actId="1036"/>
          <ac:spMkLst>
            <pc:docMk/>
            <pc:sldMk cId="789669773" sldId="366"/>
            <ac:spMk id="3" creationId="{00000000-0000-0000-0000-000000000000}"/>
          </ac:spMkLst>
        </pc:spChg>
        <pc:spChg chg="add mod">
          <ac:chgData name="Amanda Young" userId="9b959ef6-c817-4329-b9e1-c1430894fb0a" providerId="ADAL" clId="{F3CFD650-B048-7D40-91AB-9B9356D29230}" dt="2019-05-31T16:34:06.752" v="91" actId="167"/>
          <ac:spMkLst>
            <pc:docMk/>
            <pc:sldMk cId="789669773" sldId="366"/>
            <ac:spMk id="4" creationId="{23F2E608-E2E5-2A45-B943-E883AC1D946E}"/>
          </ac:spMkLst>
        </pc:spChg>
        <pc:picChg chg="mod">
          <ac:chgData name="Amanda Young" userId="9b959ef6-c817-4329-b9e1-c1430894fb0a" providerId="ADAL" clId="{F3CFD650-B048-7D40-91AB-9B9356D29230}" dt="2019-05-31T16:33:51.874" v="89" actId="1076"/>
          <ac:picMkLst>
            <pc:docMk/>
            <pc:sldMk cId="789669773" sldId="366"/>
            <ac:picMk id="5" creationId="{0457FE8B-5731-45F9-9BEB-5CB626F3662F}"/>
          </ac:picMkLst>
        </pc:picChg>
      </pc:sldChg>
      <pc:sldChg chg="modSp">
        <pc:chgData name="Amanda Young" userId="9b959ef6-c817-4329-b9e1-c1430894fb0a" providerId="ADAL" clId="{F3CFD650-B048-7D40-91AB-9B9356D29230}" dt="2019-05-31T16:33:10.562" v="60" actId="14100"/>
        <pc:sldMkLst>
          <pc:docMk/>
          <pc:sldMk cId="930620342" sldId="373"/>
        </pc:sldMkLst>
        <pc:spChg chg="mod">
          <ac:chgData name="Amanda Young" userId="9b959ef6-c817-4329-b9e1-c1430894fb0a" providerId="ADAL" clId="{F3CFD650-B048-7D40-91AB-9B9356D29230}" dt="2019-05-31T16:33:10.562" v="60" actId="14100"/>
          <ac:spMkLst>
            <pc:docMk/>
            <pc:sldMk cId="930620342" sldId="373"/>
            <ac:spMk id="3" creationId="{00000000-0000-0000-0000-000000000000}"/>
          </ac:spMkLst>
        </pc:spChg>
      </pc:sldChg>
      <pc:sldChg chg="modSp">
        <pc:chgData name="Amanda Young" userId="9b959ef6-c817-4329-b9e1-c1430894fb0a" providerId="ADAL" clId="{F3CFD650-B048-7D40-91AB-9B9356D29230}" dt="2019-05-31T16:33:27.540" v="73" actId="1037"/>
        <pc:sldMkLst>
          <pc:docMk/>
          <pc:sldMk cId="2641703844" sldId="374"/>
        </pc:sldMkLst>
        <pc:spChg chg="mod">
          <ac:chgData name="Amanda Young" userId="9b959ef6-c817-4329-b9e1-c1430894fb0a" providerId="ADAL" clId="{F3CFD650-B048-7D40-91AB-9B9356D29230}" dt="2019-05-31T16:27:35.745" v="1" actId="20577"/>
          <ac:spMkLst>
            <pc:docMk/>
            <pc:sldMk cId="2641703844" sldId="374"/>
            <ac:spMk id="2" creationId="{00000000-0000-0000-0000-000000000000}"/>
          </ac:spMkLst>
        </pc:spChg>
        <pc:spChg chg="mod">
          <ac:chgData name="Amanda Young" userId="9b959ef6-c817-4329-b9e1-c1430894fb0a" providerId="ADAL" clId="{F3CFD650-B048-7D40-91AB-9B9356D29230}" dt="2019-05-31T16:33:27.540" v="73" actId="1037"/>
          <ac:spMkLst>
            <pc:docMk/>
            <pc:sldMk cId="2641703844" sldId="374"/>
            <ac:spMk id="3" creationId="{00000000-0000-0000-0000-000000000000}"/>
          </ac:spMkLst>
        </pc:spChg>
        <pc:picChg chg="mod">
          <ac:chgData name="Amanda Young" userId="9b959ef6-c817-4329-b9e1-c1430894fb0a" providerId="ADAL" clId="{F3CFD650-B048-7D40-91AB-9B9356D29230}" dt="2019-05-31T16:27:43.210" v="3" actId="1076"/>
          <ac:picMkLst>
            <pc:docMk/>
            <pc:sldMk cId="2641703844" sldId="374"/>
            <ac:picMk id="6" creationId="{D83B433D-7EEA-4EBA-9801-74352AE856EA}"/>
          </ac:picMkLst>
        </pc:picChg>
      </pc:sldChg>
      <pc:sldChg chg="modSp">
        <pc:chgData name="Amanda Young" userId="9b959ef6-c817-4329-b9e1-c1430894fb0a" providerId="ADAL" clId="{F3CFD650-B048-7D40-91AB-9B9356D29230}" dt="2019-05-31T16:32:41.682" v="57" actId="14100"/>
        <pc:sldMkLst>
          <pc:docMk/>
          <pc:sldMk cId="2569051601" sldId="379"/>
        </pc:sldMkLst>
        <pc:spChg chg="mod">
          <ac:chgData name="Amanda Young" userId="9b959ef6-c817-4329-b9e1-c1430894fb0a" providerId="ADAL" clId="{F3CFD650-B048-7D40-91AB-9B9356D29230}" dt="2019-05-31T16:32:41.682" v="57" actId="14100"/>
          <ac:spMkLst>
            <pc:docMk/>
            <pc:sldMk cId="2569051601" sldId="379"/>
            <ac:spMk id="6" creationId="{7CC6FD7C-6F19-4F98-95CD-FD1F45A72FDA}"/>
          </ac:spMkLst>
        </pc:spChg>
      </pc:sldChg>
      <pc:sldChg chg="modSp">
        <pc:chgData name="Amanda Young" userId="9b959ef6-c817-4329-b9e1-c1430894fb0a" providerId="ADAL" clId="{F3CFD650-B048-7D40-91AB-9B9356D29230}" dt="2019-05-31T16:36:24.792" v="123" actId="2710"/>
        <pc:sldMkLst>
          <pc:docMk/>
          <pc:sldMk cId="4185539755" sldId="381"/>
        </pc:sldMkLst>
        <pc:spChg chg="mod">
          <ac:chgData name="Amanda Young" userId="9b959ef6-c817-4329-b9e1-c1430894fb0a" providerId="ADAL" clId="{F3CFD650-B048-7D40-91AB-9B9356D29230}" dt="2019-05-31T16:32:06.954" v="51" actId="14100"/>
          <ac:spMkLst>
            <pc:docMk/>
            <pc:sldMk cId="4185539755" sldId="381"/>
            <ac:spMk id="3" creationId="{968F5A21-C06C-4746-A966-CA599EB08A17}"/>
          </ac:spMkLst>
        </pc:spChg>
        <pc:graphicFrameChg chg="modGraphic">
          <ac:chgData name="Amanda Young" userId="9b959ef6-c817-4329-b9e1-c1430894fb0a" providerId="ADAL" clId="{F3CFD650-B048-7D40-91AB-9B9356D29230}" dt="2019-05-31T16:36:24.792" v="123" actId="2710"/>
          <ac:graphicFrameMkLst>
            <pc:docMk/>
            <pc:sldMk cId="4185539755" sldId="381"/>
            <ac:graphicFrameMk id="4" creationId="{83A778D4-8675-4FBA-9B28-0436FF5CA2A9}"/>
          </ac:graphicFrameMkLst>
        </pc:graphicFrameChg>
      </pc:sldChg>
      <pc:sldChg chg="modSp">
        <pc:chgData name="Amanda Young" userId="9b959ef6-c817-4329-b9e1-c1430894fb0a" providerId="ADAL" clId="{F3CFD650-B048-7D40-91AB-9B9356D29230}" dt="2019-05-31T16:36:33.391" v="125" actId="1076"/>
        <pc:sldMkLst>
          <pc:docMk/>
          <pc:sldMk cId="2328893857" sldId="382"/>
        </pc:sldMkLst>
        <pc:spChg chg="mod">
          <ac:chgData name="Amanda Young" userId="9b959ef6-c817-4329-b9e1-c1430894fb0a" providerId="ADAL" clId="{F3CFD650-B048-7D40-91AB-9B9356D29230}" dt="2019-05-31T16:32:22.790" v="54" actId="14100"/>
          <ac:spMkLst>
            <pc:docMk/>
            <pc:sldMk cId="2328893857" sldId="382"/>
            <ac:spMk id="3" creationId="{FACDC8E7-D539-4FA7-8299-B94A0F124482}"/>
          </ac:spMkLst>
        </pc:spChg>
        <pc:picChg chg="mod">
          <ac:chgData name="Amanda Young" userId="9b959ef6-c817-4329-b9e1-c1430894fb0a" providerId="ADAL" clId="{F3CFD650-B048-7D40-91AB-9B9356D29230}" dt="2019-05-31T16:36:33.391" v="125" actId="1076"/>
          <ac:picMkLst>
            <pc:docMk/>
            <pc:sldMk cId="2328893857" sldId="382"/>
            <ac:picMk id="5" creationId="{B380E565-7798-4AD7-AFB8-429E75E053FF}"/>
          </ac:picMkLst>
        </pc:picChg>
      </pc:sldChg>
      <pc:sldChg chg="modSp">
        <pc:chgData name="Amanda Young" userId="9b959ef6-c817-4329-b9e1-c1430894fb0a" providerId="ADAL" clId="{F3CFD650-B048-7D40-91AB-9B9356D29230}" dt="2019-05-31T16:36:19.858" v="122" actId="2710"/>
        <pc:sldMkLst>
          <pc:docMk/>
          <pc:sldMk cId="649482070" sldId="383"/>
        </pc:sldMkLst>
        <pc:spChg chg="mod">
          <ac:chgData name="Amanda Young" userId="9b959ef6-c817-4329-b9e1-c1430894fb0a" providerId="ADAL" clId="{F3CFD650-B048-7D40-91AB-9B9356D29230}" dt="2019-05-31T16:32:15.438" v="53" actId="14100"/>
          <ac:spMkLst>
            <pc:docMk/>
            <pc:sldMk cId="649482070" sldId="383"/>
            <ac:spMk id="3" creationId="{968F5A21-C06C-4746-A966-CA599EB08A17}"/>
          </ac:spMkLst>
        </pc:spChg>
        <pc:graphicFrameChg chg="modGraphic">
          <ac:chgData name="Amanda Young" userId="9b959ef6-c817-4329-b9e1-c1430894fb0a" providerId="ADAL" clId="{F3CFD650-B048-7D40-91AB-9B9356D29230}" dt="2019-05-31T16:36:19.858" v="122" actId="2710"/>
          <ac:graphicFrameMkLst>
            <pc:docMk/>
            <pc:sldMk cId="649482070" sldId="383"/>
            <ac:graphicFrameMk id="5" creationId="{CC773CF7-9C06-49A5-B4D1-9ECF932D2BFF}"/>
          </ac:graphicFrameMkLst>
        </pc:graphicFrameChg>
      </pc:sldChg>
      <pc:sldChg chg="modSp">
        <pc:chgData name="Amanda Young" userId="9b959ef6-c817-4329-b9e1-c1430894fb0a" providerId="ADAL" clId="{F3CFD650-B048-7D40-91AB-9B9356D29230}" dt="2019-05-31T16:36:15.582" v="121" actId="2710"/>
        <pc:sldMkLst>
          <pc:docMk/>
          <pc:sldMk cId="2760753183" sldId="384"/>
        </pc:sldMkLst>
        <pc:spChg chg="mod">
          <ac:chgData name="Amanda Young" userId="9b959ef6-c817-4329-b9e1-c1430894fb0a" providerId="ADAL" clId="{F3CFD650-B048-7D40-91AB-9B9356D29230}" dt="2019-05-31T16:31:59.858" v="49" actId="14100"/>
          <ac:spMkLst>
            <pc:docMk/>
            <pc:sldMk cId="2760753183" sldId="384"/>
            <ac:spMk id="3" creationId="{968F5A21-C06C-4746-A966-CA599EB08A17}"/>
          </ac:spMkLst>
        </pc:spChg>
        <pc:graphicFrameChg chg="modGraphic">
          <ac:chgData name="Amanda Young" userId="9b959ef6-c817-4329-b9e1-c1430894fb0a" providerId="ADAL" clId="{F3CFD650-B048-7D40-91AB-9B9356D29230}" dt="2019-05-31T16:36:15.582" v="121" actId="2710"/>
          <ac:graphicFrameMkLst>
            <pc:docMk/>
            <pc:sldMk cId="2760753183" sldId="384"/>
            <ac:graphicFrameMk id="4" creationId="{C4278D78-465C-4F20-BA3C-63F4BC558F04}"/>
          </ac:graphicFrameMkLst>
        </pc:graphicFrameChg>
      </pc:sldChg>
      <pc:sldChg chg="modSp">
        <pc:chgData name="Amanda Young" userId="9b959ef6-c817-4329-b9e1-c1430894fb0a" providerId="ADAL" clId="{F3CFD650-B048-7D40-91AB-9B9356D29230}" dt="2019-05-31T16:31:44.518" v="46" actId="255"/>
        <pc:sldMkLst>
          <pc:docMk/>
          <pc:sldMk cId="1850757550" sldId="385"/>
        </pc:sldMkLst>
        <pc:spChg chg="mod">
          <ac:chgData name="Amanda Young" userId="9b959ef6-c817-4329-b9e1-c1430894fb0a" providerId="ADAL" clId="{F3CFD650-B048-7D40-91AB-9B9356D29230}" dt="2019-05-31T16:31:44.518" v="46" actId="255"/>
          <ac:spMkLst>
            <pc:docMk/>
            <pc:sldMk cId="1850757550" sldId="385"/>
            <ac:spMk id="3" creationId="{3ABBF0EC-947B-4F57-93F8-B59D8832C158}"/>
          </ac:spMkLst>
        </pc:spChg>
      </pc:sldChg>
      <pc:sldChg chg="modSp">
        <pc:chgData name="Amanda Young" userId="9b959ef6-c817-4329-b9e1-c1430894fb0a" providerId="ADAL" clId="{F3CFD650-B048-7D40-91AB-9B9356D29230}" dt="2019-05-31T16:31:37.417" v="45" actId="255"/>
        <pc:sldMkLst>
          <pc:docMk/>
          <pc:sldMk cId="5187374" sldId="387"/>
        </pc:sldMkLst>
        <pc:spChg chg="mod">
          <ac:chgData name="Amanda Young" userId="9b959ef6-c817-4329-b9e1-c1430894fb0a" providerId="ADAL" clId="{F3CFD650-B048-7D40-91AB-9B9356D29230}" dt="2019-05-31T16:31:37.417" v="45" actId="255"/>
          <ac:spMkLst>
            <pc:docMk/>
            <pc:sldMk cId="5187374" sldId="387"/>
            <ac:spMk id="3" creationId="{3ABBF0EC-947B-4F57-93F8-B59D8832C158}"/>
          </ac:spMkLst>
        </pc:spChg>
      </pc:sldChg>
      <pc:sldChg chg="modSp">
        <pc:chgData name="Amanda Young" userId="9b959ef6-c817-4329-b9e1-c1430894fb0a" providerId="ADAL" clId="{F3CFD650-B048-7D40-91AB-9B9356D29230}" dt="2019-05-31T16:31:22.594" v="43" actId="404"/>
        <pc:sldMkLst>
          <pc:docMk/>
          <pc:sldMk cId="2289682219" sldId="389"/>
        </pc:sldMkLst>
        <pc:spChg chg="mod">
          <ac:chgData name="Amanda Young" userId="9b959ef6-c817-4329-b9e1-c1430894fb0a" providerId="ADAL" clId="{F3CFD650-B048-7D40-91AB-9B9356D29230}" dt="2019-05-31T16:31:22.594" v="43" actId="404"/>
          <ac:spMkLst>
            <pc:docMk/>
            <pc:sldMk cId="2289682219" sldId="389"/>
            <ac:spMk id="2" creationId="{00000000-0000-0000-0000-000000000000}"/>
          </ac:spMkLst>
        </pc:spChg>
        <pc:spChg chg="mod">
          <ac:chgData name="Amanda Young" userId="9b959ef6-c817-4329-b9e1-c1430894fb0a" providerId="ADAL" clId="{F3CFD650-B048-7D40-91AB-9B9356D29230}" dt="2019-05-31T16:30:50.429" v="28" actId="948"/>
          <ac:spMkLst>
            <pc:docMk/>
            <pc:sldMk cId="2289682219" sldId="389"/>
            <ac:spMk id="3" creationId="{00000000-0000-0000-0000-000000000000}"/>
          </ac:spMkLst>
        </pc:spChg>
      </pc:sldChg>
      <pc:sldChg chg="modSp">
        <pc:chgData name="Amanda Young" userId="9b959ef6-c817-4329-b9e1-c1430894fb0a" providerId="ADAL" clId="{F3CFD650-B048-7D40-91AB-9B9356D29230}" dt="2019-05-31T16:36:42.445" v="126" actId="255"/>
        <pc:sldMkLst>
          <pc:docMk/>
          <pc:sldMk cId="2217078347" sldId="390"/>
        </pc:sldMkLst>
        <pc:spChg chg="mod">
          <ac:chgData name="Amanda Young" userId="9b959ef6-c817-4329-b9e1-c1430894fb0a" providerId="ADAL" clId="{F3CFD650-B048-7D40-91AB-9B9356D29230}" dt="2019-05-31T16:36:42.445" v="126" actId="255"/>
          <ac:spMkLst>
            <pc:docMk/>
            <pc:sldMk cId="2217078347" sldId="390"/>
            <ac:spMk id="3" creationId="{AED06EFF-56A6-41C8-BC34-427310D97F44}"/>
          </ac:spMkLst>
        </pc:spChg>
      </pc:sldChg>
      <pc:sldChg chg="modSp">
        <pc:chgData name="Amanda Young" userId="9b959ef6-c817-4329-b9e1-c1430894fb0a" providerId="ADAL" clId="{F3CFD650-B048-7D40-91AB-9B9356D29230}" dt="2019-05-31T16:30:25.680" v="25" actId="1076"/>
        <pc:sldMkLst>
          <pc:docMk/>
          <pc:sldMk cId="4203234421" sldId="391"/>
        </pc:sldMkLst>
        <pc:spChg chg="mod">
          <ac:chgData name="Amanda Young" userId="9b959ef6-c817-4329-b9e1-c1430894fb0a" providerId="ADAL" clId="{F3CFD650-B048-7D40-91AB-9B9356D29230}" dt="2019-05-31T16:30:08.876" v="22" actId="255"/>
          <ac:spMkLst>
            <pc:docMk/>
            <pc:sldMk cId="4203234421" sldId="391"/>
            <ac:spMk id="3" creationId="{F5059673-77D5-4F35-9524-FAEBEBD5E0E0}"/>
          </ac:spMkLst>
        </pc:spChg>
        <pc:spChg chg="mod">
          <ac:chgData name="Amanda Young" userId="9b959ef6-c817-4329-b9e1-c1430894fb0a" providerId="ADAL" clId="{F3CFD650-B048-7D40-91AB-9B9356D29230}" dt="2019-05-31T16:30:25.680" v="25" actId="1076"/>
          <ac:spMkLst>
            <pc:docMk/>
            <pc:sldMk cId="4203234421" sldId="391"/>
            <ac:spMk id="7" creationId="{9CAD32C5-6362-4DEE-867C-F4227F7F5902}"/>
          </ac:spMkLst>
        </pc:spChg>
        <pc:spChg chg="mod">
          <ac:chgData name="Amanda Young" userId="9b959ef6-c817-4329-b9e1-c1430894fb0a" providerId="ADAL" clId="{F3CFD650-B048-7D40-91AB-9B9356D29230}" dt="2019-05-31T16:30:25.680" v="25" actId="1076"/>
          <ac:spMkLst>
            <pc:docMk/>
            <pc:sldMk cId="4203234421" sldId="391"/>
            <ac:spMk id="8" creationId="{A790679F-EF50-4C14-862C-DDA21CB30BCB}"/>
          </ac:spMkLst>
        </pc:spChg>
        <pc:spChg chg="mod">
          <ac:chgData name="Amanda Young" userId="9b959ef6-c817-4329-b9e1-c1430894fb0a" providerId="ADAL" clId="{F3CFD650-B048-7D40-91AB-9B9356D29230}" dt="2019-05-31T16:30:25.680" v="25" actId="1076"/>
          <ac:spMkLst>
            <pc:docMk/>
            <pc:sldMk cId="4203234421" sldId="391"/>
            <ac:spMk id="9" creationId="{B31993CD-F632-4967-A6D6-DA1733280DCB}"/>
          </ac:spMkLst>
        </pc:spChg>
        <pc:spChg chg="mod">
          <ac:chgData name="Amanda Young" userId="9b959ef6-c817-4329-b9e1-c1430894fb0a" providerId="ADAL" clId="{F3CFD650-B048-7D40-91AB-9B9356D29230}" dt="2019-05-31T16:30:25.680" v="25" actId="1076"/>
          <ac:spMkLst>
            <pc:docMk/>
            <pc:sldMk cId="4203234421" sldId="391"/>
            <ac:spMk id="10" creationId="{10ADB23B-3D1A-4BD6-89B7-50BE80484D17}"/>
          </ac:spMkLst>
        </pc:spChg>
        <pc:spChg chg="mod">
          <ac:chgData name="Amanda Young" userId="9b959ef6-c817-4329-b9e1-c1430894fb0a" providerId="ADAL" clId="{F3CFD650-B048-7D40-91AB-9B9356D29230}" dt="2019-05-31T16:30:25.680" v="25" actId="1076"/>
          <ac:spMkLst>
            <pc:docMk/>
            <pc:sldMk cId="4203234421" sldId="391"/>
            <ac:spMk id="11" creationId="{75354AC4-32CB-426C-BDAC-C4DA1C915CA0}"/>
          </ac:spMkLst>
        </pc:spChg>
        <pc:spChg chg="mod">
          <ac:chgData name="Amanda Young" userId="9b959ef6-c817-4329-b9e1-c1430894fb0a" providerId="ADAL" clId="{F3CFD650-B048-7D40-91AB-9B9356D29230}" dt="2019-05-31T16:30:25.680" v="25" actId="1076"/>
          <ac:spMkLst>
            <pc:docMk/>
            <pc:sldMk cId="4203234421" sldId="391"/>
            <ac:spMk id="12" creationId="{841A594A-38F3-4ECB-94BC-5865658517D6}"/>
          </ac:spMkLst>
        </pc:spChg>
        <pc:spChg chg="mod">
          <ac:chgData name="Amanda Young" userId="9b959ef6-c817-4329-b9e1-c1430894fb0a" providerId="ADAL" clId="{F3CFD650-B048-7D40-91AB-9B9356D29230}" dt="2019-05-31T16:30:25.680" v="25" actId="1076"/>
          <ac:spMkLst>
            <pc:docMk/>
            <pc:sldMk cId="4203234421" sldId="391"/>
            <ac:spMk id="13" creationId="{11E8AFE7-8496-4360-8726-49BFB7A604D0}"/>
          </ac:spMkLst>
        </pc:spChg>
        <pc:picChg chg="mod">
          <ac:chgData name="Amanda Young" userId="9b959ef6-c817-4329-b9e1-c1430894fb0a" providerId="ADAL" clId="{F3CFD650-B048-7D40-91AB-9B9356D29230}" dt="2019-05-31T16:30:25.680" v="25" actId="1076"/>
          <ac:picMkLst>
            <pc:docMk/>
            <pc:sldMk cId="4203234421" sldId="391"/>
            <ac:picMk id="4" creationId="{C6D01DEB-B177-4D6C-86DC-C2C1CD8BE755}"/>
          </ac:picMkLst>
        </pc:picChg>
        <pc:picChg chg="mod">
          <ac:chgData name="Amanda Young" userId="9b959ef6-c817-4329-b9e1-c1430894fb0a" providerId="ADAL" clId="{F3CFD650-B048-7D40-91AB-9B9356D29230}" dt="2019-05-31T16:30:25.680" v="25" actId="1076"/>
          <ac:picMkLst>
            <pc:docMk/>
            <pc:sldMk cId="4203234421" sldId="391"/>
            <ac:picMk id="5" creationId="{C5F5A248-CA5A-44D2-9C40-41A014B9C9D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BB3D4B-E7F6-4A42-853B-40C1A88C262E}" type="datetimeFigureOut">
              <a:rPr lang="en-US" smtClean="0"/>
              <a:t>5/31/2019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7C7C1A-D5B2-4BB7-A8A5-88681A8C6345}" type="slidenum">
              <a:rPr lang="en-US" smtClean="0"/>
              <a:t>‹#›</a:t>
            </a:fld>
            <a:endParaRPr lang="en-US"/>
          </a:p>
        </p:txBody>
      </p:sp>
    </p:spTree>
    <p:extLst>
      <p:ext uri="{BB962C8B-B14F-4D97-AF65-F5344CB8AC3E}">
        <p14:creationId xmlns:p14="http://schemas.microsoft.com/office/powerpoint/2010/main" val="4046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86A57-3D42-1746-A4F9-9BA3F9944E9C}" type="datetimeFigureOut">
              <a:rPr lang="en-US" smtClean="0"/>
              <a:t>5/31/2019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6EF74-4753-DA47-9B34-F93D23E42F59}" type="slidenum">
              <a:rPr lang="en-US" smtClean="0"/>
              <a:t>‹#›</a:t>
            </a:fld>
            <a:endParaRPr lang="en-US"/>
          </a:p>
        </p:txBody>
      </p:sp>
    </p:spTree>
    <p:extLst>
      <p:ext uri="{BB962C8B-B14F-4D97-AF65-F5344CB8AC3E}">
        <p14:creationId xmlns:p14="http://schemas.microsoft.com/office/powerpoint/2010/main" val="981006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dirty="0"/>
              <a:t>Aiming to simplify the research by focusing on VMT.</a:t>
            </a:r>
          </a:p>
          <a:p>
            <a:pPr marL="228600" indent="-228600">
              <a:buFont typeface="+mj-lt"/>
              <a:buAutoNum type="arabicPeriod"/>
            </a:pPr>
            <a:r>
              <a:rPr lang="en-US" dirty="0"/>
              <a:t>Key item – AVs, and Connected vehicles, and Mobility as a Service (or shared vehicles) are intertwined.</a:t>
            </a:r>
          </a:p>
        </p:txBody>
      </p:sp>
      <p:sp>
        <p:nvSpPr>
          <p:cNvPr id="4" name="Slide Number Placeholder 3"/>
          <p:cNvSpPr>
            <a:spLocks noGrp="1"/>
          </p:cNvSpPr>
          <p:nvPr>
            <p:ph type="sldNum" sz="quarter" idx="10"/>
          </p:nvPr>
        </p:nvSpPr>
        <p:spPr/>
        <p:txBody>
          <a:bodyPr/>
          <a:lstStyle/>
          <a:p>
            <a:fld id="{3746EF74-4753-DA47-9B34-F93D23E42F59}" type="slidenum">
              <a:rPr lang="en-US" smtClean="0"/>
              <a:t>2</a:t>
            </a:fld>
            <a:endParaRPr lang="en-US"/>
          </a:p>
        </p:txBody>
      </p:sp>
    </p:spTree>
    <p:extLst>
      <p:ext uri="{BB962C8B-B14F-4D97-AF65-F5344CB8AC3E}">
        <p14:creationId xmlns:p14="http://schemas.microsoft.com/office/powerpoint/2010/main" val="384219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3</a:t>
            </a:fld>
            <a:endParaRPr lang="en-US"/>
          </a:p>
        </p:txBody>
      </p:sp>
    </p:spTree>
    <p:extLst>
      <p:ext uri="{BB962C8B-B14F-4D97-AF65-F5344CB8AC3E}">
        <p14:creationId xmlns:p14="http://schemas.microsoft.com/office/powerpoint/2010/main" val="258403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mn-lt"/>
                <a:ea typeface="+mn-ea"/>
                <a:cs typeface="+mn-cs"/>
              </a:rPr>
              <a:t>One model of a Shared AV world in urban setting is that the transit operator owns the SAVs, and sends the appropriate sized vehicle in response to </a:t>
            </a:r>
            <a:r>
              <a:rPr lang="en-US" sz="1200" kern="1200" dirty="0" err="1">
                <a:solidFill>
                  <a:schemeClr val="tx1"/>
                </a:solidFill>
                <a:effectLst/>
                <a:latin typeface="+mn-lt"/>
                <a:ea typeface="+mn-ea"/>
                <a:cs typeface="+mn-cs"/>
              </a:rPr>
              <a:t>realtime</a:t>
            </a:r>
            <a:r>
              <a:rPr lang="en-US" sz="1200" kern="1200" dirty="0">
                <a:solidFill>
                  <a:schemeClr val="tx1"/>
                </a:solidFill>
                <a:effectLst/>
                <a:latin typeface="+mn-lt"/>
                <a:ea typeface="+mn-ea"/>
                <a:cs typeface="+mn-cs"/>
              </a:rPr>
              <a:t> trip reservation demand, using algorithms (like Uber Pool and </a:t>
            </a:r>
            <a:r>
              <a:rPr lang="en-US" sz="1200" kern="1200" dirty="0" err="1">
                <a:solidFill>
                  <a:schemeClr val="tx1"/>
                </a:solidFill>
                <a:effectLst/>
                <a:latin typeface="+mn-lt"/>
                <a:ea typeface="+mn-ea"/>
                <a:cs typeface="+mn-cs"/>
              </a:rPr>
              <a:t>Lyftline</a:t>
            </a:r>
            <a:r>
              <a:rPr lang="en-US" sz="1200" kern="1200" dirty="0">
                <a:solidFill>
                  <a:schemeClr val="tx1"/>
                </a:solidFill>
                <a:effectLst/>
                <a:latin typeface="+mn-lt"/>
                <a:ea typeface="+mn-ea"/>
                <a:cs typeface="+mn-cs"/>
              </a:rPr>
              <a:t> use now) to most efficiently combine and chain trips. In this view, SAV </a:t>
            </a:r>
            <a:r>
              <a:rPr lang="en-US" sz="1200" u="sng"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transit. To the extent that the populace is willing to use SAV (which as Jon points out is partially dependent on pricing), ZOV trips may be less of an issue and VMT growth manageable.</a:t>
            </a: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4</a:t>
            </a:fld>
            <a:endParaRPr lang="en-US"/>
          </a:p>
        </p:txBody>
      </p:sp>
    </p:spTree>
    <p:extLst>
      <p:ext uri="{BB962C8B-B14F-4D97-AF65-F5344CB8AC3E}">
        <p14:creationId xmlns:p14="http://schemas.microsoft.com/office/powerpoint/2010/main" val="2133722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5</a:t>
            </a:fld>
            <a:endParaRPr lang="en-US"/>
          </a:p>
        </p:txBody>
      </p:sp>
    </p:spTree>
    <p:extLst>
      <p:ext uri="{BB962C8B-B14F-4D97-AF65-F5344CB8AC3E}">
        <p14:creationId xmlns:p14="http://schemas.microsoft.com/office/powerpoint/2010/main" val="2906884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p:cNvSpPr>
            <a:spLocks noGrp="1"/>
          </p:cNvSpPr>
          <p:nvPr>
            <p:ph type="body" sz="quarter" idx="10" hasCustomPrompt="1"/>
          </p:nvPr>
        </p:nvSpPr>
        <p:spPr>
          <a:xfrm>
            <a:off x="4346459" y="2950341"/>
            <a:ext cx="6584949"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March 16, 2017</a:t>
            </a:fld>
            <a:endParaRPr lang="en-US" dirty="0"/>
          </a:p>
        </p:txBody>
      </p:sp>
      <p:sp>
        <p:nvSpPr>
          <p:cNvPr id="22" name="Content Placeholder 21"/>
          <p:cNvSpPr>
            <a:spLocks noGrp="1"/>
          </p:cNvSpPr>
          <p:nvPr>
            <p:ph sz="quarter" idx="13" hasCustomPrompt="1"/>
          </p:nvPr>
        </p:nvSpPr>
        <p:spPr>
          <a:xfrm>
            <a:off x="4345518" y="4116389"/>
            <a:ext cx="6584949"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89" y="3094355"/>
            <a:ext cx="3226024" cy="967548"/>
          </a:xfrm>
          <a:prstGeom prst="rect">
            <a:avLst/>
          </a:prstGeom>
        </p:spPr>
      </p:pic>
    </p:spTree>
    <p:extLst>
      <p:ext uri="{BB962C8B-B14F-4D97-AF65-F5344CB8AC3E}">
        <p14:creationId xmlns:p14="http://schemas.microsoft.com/office/powerpoint/2010/main" val="319734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12203288" cy="6864350"/>
          </a:xfrm>
          <a:prstGeom prst="rect">
            <a:avLst/>
          </a:prstGeom>
        </p:spPr>
      </p:pic>
      <p:sp>
        <p:nvSpPr>
          <p:cNvPr id="7" name="Rectangle 10"/>
          <p:cNvSpPr/>
          <p:nvPr userDrawn="1"/>
        </p:nvSpPr>
        <p:spPr>
          <a:xfrm>
            <a:off x="146082" y="2824745"/>
            <a:ext cx="10941740"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p>
        </p:txBody>
      </p:sp>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959033" y="3142804"/>
            <a:ext cx="687016" cy="791055"/>
          </a:xfrm>
          <a:prstGeom prst="rect">
            <a:avLst/>
          </a:prstGeom>
        </p:spPr>
      </p:pic>
    </p:spTree>
    <p:extLst>
      <p:ext uri="{BB962C8B-B14F-4D97-AF65-F5344CB8AC3E}">
        <p14:creationId xmlns:p14="http://schemas.microsoft.com/office/powerpoint/2010/main" val="5529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4572"/>
            <a:ext cx="9144000" cy="6858000"/>
          </a:xfrm>
          <a:prstGeom prst="rect">
            <a:avLst/>
          </a:prstGeom>
        </p:spPr>
      </p:pic>
      <p:pic>
        <p:nvPicPr>
          <p:cNvPr id="19" name="Picture 18">
            <a:extLst>
              <a:ext uri="{FF2B5EF4-FFF2-40B4-BE49-F238E27FC236}">
                <a16:creationId xmlns:a16="http://schemas.microsoft.com/office/drawing/2014/main" id="{FAF540F5-3AC1-8349-AFED-04BBEE68B5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4572"/>
            <a:ext cx="12253459" cy="6892571"/>
          </a:xfrm>
          <a:prstGeom prst="rect">
            <a:avLst/>
          </a:prstGeom>
        </p:spPr>
      </p:pic>
      <p:sp>
        <p:nvSpPr>
          <p:cNvPr id="8" name="Rounded Rectangle 7"/>
          <p:cNvSpPr/>
          <p:nvPr userDrawn="1"/>
        </p:nvSpPr>
        <p:spPr>
          <a:xfrm>
            <a:off x="-1" y="3756115"/>
            <a:ext cx="3603103"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p>
        </p:txBody>
      </p:sp>
      <p:sp>
        <p:nvSpPr>
          <p:cNvPr id="9" name="TextBox 8"/>
          <p:cNvSpPr txBox="1"/>
          <p:nvPr userDrawn="1"/>
        </p:nvSpPr>
        <p:spPr>
          <a:xfrm>
            <a:off x="210591" y="4816174"/>
            <a:ext cx="3392512" cy="553998"/>
          </a:xfrm>
          <a:prstGeom prst="rect">
            <a:avLst/>
          </a:prstGeom>
          <a:noFill/>
        </p:spPr>
        <p:txBody>
          <a:bodyPr wrap="square" rtlCol="0">
            <a:noAutofit/>
          </a:bodyPr>
          <a:lstStyle/>
          <a:p>
            <a:pPr algn="ctr"/>
            <a:r>
              <a:rPr lang="en-US" sz="1600" b="1" spc="100" dirty="0" err="1">
                <a:solidFill>
                  <a:srgbClr val="FFFFFF"/>
                </a:solidFill>
                <a:latin typeface="Arial"/>
                <a:cs typeface="Arial"/>
              </a:rPr>
              <a:t>www.rsginc.com</a:t>
            </a:r>
            <a:endParaRPr lang="en-US" sz="1600"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626534" y="4045304"/>
            <a:ext cx="595604" cy="685800"/>
          </a:xfrm>
          <a:prstGeom prst="rect">
            <a:avLst/>
          </a:prstGeom>
        </p:spPr>
      </p:pic>
      <p:sp>
        <p:nvSpPr>
          <p:cNvPr id="11" name="TextBox 10"/>
          <p:cNvSpPr txBox="1"/>
          <p:nvPr userDrawn="1"/>
        </p:nvSpPr>
        <p:spPr>
          <a:xfrm>
            <a:off x="1405481" y="3926261"/>
            <a:ext cx="1741297"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12" name="Straight Connector 11"/>
          <p:cNvCxnSpPr/>
          <p:nvPr userDrawn="1"/>
        </p:nvCxnSpPr>
        <p:spPr>
          <a:xfrm>
            <a:off x="1368868" y="3926261"/>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4260851" y="3660775"/>
            <a:ext cx="5883627"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8" name="Text Placeholder 17"/>
          <p:cNvSpPr>
            <a:spLocks noGrp="1"/>
          </p:cNvSpPr>
          <p:nvPr>
            <p:ph type="body" sz="quarter" idx="11" hasCustomPrompt="1"/>
          </p:nvPr>
        </p:nvSpPr>
        <p:spPr>
          <a:xfrm>
            <a:off x="4260851" y="3888633"/>
            <a:ext cx="5884333" cy="222407"/>
          </a:xfrm>
        </p:spPr>
        <p:txBody>
          <a:bodyPr anchor="ctr" anchorCtr="0">
            <a:noAutofit/>
          </a:bodyPr>
          <a:lstStyle>
            <a:lvl1pPr marL="0" indent="0">
              <a:buNone/>
              <a:defRPr sz="1200">
                <a:solidFill>
                  <a:schemeClr val="bg2"/>
                </a:solidFill>
              </a:defRPr>
            </a:lvl1pPr>
          </a:lstStyle>
          <a:p>
            <a:pPr lvl="0"/>
            <a:r>
              <a:rPr lang="en-US" dirty="0"/>
              <a:t>TITLE</a:t>
            </a:r>
          </a:p>
        </p:txBody>
      </p:sp>
      <p:sp>
        <p:nvSpPr>
          <p:cNvPr id="20" name="Text Placeholder 19"/>
          <p:cNvSpPr>
            <a:spLocks noGrp="1"/>
          </p:cNvSpPr>
          <p:nvPr>
            <p:ph type="body" sz="quarter" idx="12" hasCustomPrompt="1"/>
          </p:nvPr>
        </p:nvSpPr>
        <p:spPr>
          <a:xfrm>
            <a:off x="4260851" y="4196179"/>
            <a:ext cx="5884333"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1" name="Text Placeholder 15"/>
          <p:cNvSpPr>
            <a:spLocks noGrp="1"/>
          </p:cNvSpPr>
          <p:nvPr>
            <p:ph type="body" sz="quarter" idx="13" hasCustomPrompt="1"/>
          </p:nvPr>
        </p:nvSpPr>
        <p:spPr>
          <a:xfrm>
            <a:off x="4262263" y="5118127"/>
            <a:ext cx="5883627"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22" name="Text Placeholder 17"/>
          <p:cNvSpPr>
            <a:spLocks noGrp="1"/>
          </p:cNvSpPr>
          <p:nvPr>
            <p:ph type="body" sz="quarter" idx="14" hasCustomPrompt="1"/>
          </p:nvPr>
        </p:nvSpPr>
        <p:spPr>
          <a:xfrm>
            <a:off x="4262262" y="5319213"/>
            <a:ext cx="5884333" cy="295275"/>
          </a:xfrm>
        </p:spPr>
        <p:txBody>
          <a:bodyPr>
            <a:noAutofit/>
          </a:bodyPr>
          <a:lstStyle>
            <a:lvl1pPr marL="0" indent="0">
              <a:buNone/>
              <a:defRPr sz="1200">
                <a:solidFill>
                  <a:schemeClr val="bg2"/>
                </a:solidFill>
              </a:defRPr>
            </a:lvl1pPr>
          </a:lstStyle>
          <a:p>
            <a:pPr lvl="0"/>
            <a:r>
              <a:rPr lang="en-US" dirty="0"/>
              <a:t>TITLE</a:t>
            </a:r>
          </a:p>
        </p:txBody>
      </p:sp>
      <p:sp>
        <p:nvSpPr>
          <p:cNvPr id="23" name="Text Placeholder 19"/>
          <p:cNvSpPr>
            <a:spLocks noGrp="1"/>
          </p:cNvSpPr>
          <p:nvPr>
            <p:ph type="body" sz="quarter" idx="15" hasCustomPrompt="1"/>
          </p:nvPr>
        </p:nvSpPr>
        <p:spPr>
          <a:xfrm>
            <a:off x="4262263" y="5700264"/>
            <a:ext cx="5884333"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71971" y="-354467"/>
            <a:ext cx="6593495" cy="5094974"/>
          </a:xfrm>
          <a:prstGeom prst="rect">
            <a:avLst/>
          </a:prstGeom>
        </p:spPr>
      </p:pic>
    </p:spTree>
    <p:extLst>
      <p:ext uri="{BB962C8B-B14F-4D97-AF65-F5344CB8AC3E}">
        <p14:creationId xmlns:p14="http://schemas.microsoft.com/office/powerpoint/2010/main" val="94765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4572"/>
            <a:ext cx="12253459" cy="6892571"/>
          </a:xfrm>
          <a:prstGeom prst="rect">
            <a:avLst/>
          </a:prstGeom>
        </p:spPr>
      </p:pic>
      <p:sp>
        <p:nvSpPr>
          <p:cNvPr id="15" name="Rounded Rectangle 14"/>
          <p:cNvSpPr/>
          <p:nvPr userDrawn="1"/>
        </p:nvSpPr>
        <p:spPr>
          <a:xfrm>
            <a:off x="-1" y="998396"/>
            <a:ext cx="3603103" cy="999738"/>
          </a:xfrm>
          <a:prstGeom prst="roundRect">
            <a:avLst>
              <a:gd name="adj" fmla="val 95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626534" y="1312334"/>
            <a:ext cx="595604" cy="685800"/>
          </a:xfrm>
          <a:prstGeom prst="rect">
            <a:avLst/>
          </a:prstGeom>
        </p:spPr>
      </p:pic>
      <p:sp>
        <p:nvSpPr>
          <p:cNvPr id="19" name="TextBox 18"/>
          <p:cNvSpPr txBox="1"/>
          <p:nvPr userDrawn="1"/>
        </p:nvSpPr>
        <p:spPr>
          <a:xfrm>
            <a:off x="1405480" y="1193291"/>
            <a:ext cx="1805581"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24" name="Straight Connector 23"/>
          <p:cNvCxnSpPr/>
          <p:nvPr userDrawn="1"/>
        </p:nvCxnSpPr>
        <p:spPr>
          <a:xfrm>
            <a:off x="1368868" y="1193291"/>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nvSpPr>
        <p:spPr>
          <a:xfrm>
            <a:off x="454677" y="1994315"/>
            <a:ext cx="3025953" cy="584776"/>
          </a:xfrm>
          <a:prstGeom prst="rect">
            <a:avLst/>
          </a:prstGeom>
          <a:noFill/>
        </p:spPr>
        <p:txBody>
          <a:bodyPr wrap="square" rtlCol="0">
            <a:noAutofit/>
          </a:bodyPr>
          <a:lstStyle/>
          <a:p>
            <a:pPr algn="ctr"/>
            <a:r>
              <a:rPr lang="en-US" sz="1800" b="1" spc="100" dirty="0" err="1">
                <a:solidFill>
                  <a:srgbClr val="FFFFFF"/>
                </a:solidFill>
                <a:latin typeface="Arial"/>
                <a:cs typeface="Arial"/>
              </a:rPr>
              <a:t>www.rsginc.com</a:t>
            </a:r>
            <a:endParaRPr lang="en-US" sz="1800" b="1" spc="100" dirty="0">
              <a:solidFill>
                <a:srgbClr val="FFFFFF"/>
              </a:solidFill>
              <a:latin typeface="Arial"/>
              <a:cs typeface="Arial"/>
            </a:endParaRPr>
          </a:p>
          <a:p>
            <a:pPr algn="ctr" defTabSz="914608">
              <a:tabLst>
                <a:tab pos="4665639" algn="l"/>
              </a:tabLst>
            </a:pPr>
            <a:endParaRPr lang="en-US" sz="1400" spc="100" dirty="0">
              <a:solidFill>
                <a:schemeClr val="bg1"/>
              </a:solidFill>
              <a:latin typeface="Arial"/>
              <a:cs typeface="Arial"/>
            </a:endParaRPr>
          </a:p>
        </p:txBody>
      </p:sp>
      <p:sp>
        <p:nvSpPr>
          <p:cNvPr id="26" name="Text Placeholder 15"/>
          <p:cNvSpPr>
            <a:spLocks noGrp="1"/>
          </p:cNvSpPr>
          <p:nvPr>
            <p:ph type="body" sz="quarter" idx="10" hasCustomPrompt="1"/>
          </p:nvPr>
        </p:nvSpPr>
        <p:spPr>
          <a:xfrm>
            <a:off x="4260851" y="1233489"/>
            <a:ext cx="5883627"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27" name="Text Placeholder 17"/>
          <p:cNvSpPr>
            <a:spLocks noGrp="1"/>
          </p:cNvSpPr>
          <p:nvPr>
            <p:ph type="body" sz="quarter" idx="11" hasCustomPrompt="1"/>
          </p:nvPr>
        </p:nvSpPr>
        <p:spPr>
          <a:xfrm>
            <a:off x="4260851" y="1461346"/>
            <a:ext cx="5884333" cy="222407"/>
          </a:xfrm>
        </p:spPr>
        <p:txBody>
          <a:bodyPr anchor="ctr" anchorCtr="0">
            <a:noAutofit/>
          </a:bodyPr>
          <a:lstStyle>
            <a:lvl1pPr marL="0" indent="0">
              <a:buNone/>
              <a:defRPr sz="1200">
                <a:solidFill>
                  <a:srgbClr val="F68B1F"/>
                </a:solidFill>
              </a:defRPr>
            </a:lvl1pPr>
          </a:lstStyle>
          <a:p>
            <a:pPr lvl="0"/>
            <a:r>
              <a:rPr lang="en-US" dirty="0"/>
              <a:t>TITLE</a:t>
            </a:r>
          </a:p>
        </p:txBody>
      </p:sp>
      <p:sp>
        <p:nvSpPr>
          <p:cNvPr id="28" name="Text Placeholder 19"/>
          <p:cNvSpPr>
            <a:spLocks noGrp="1"/>
          </p:cNvSpPr>
          <p:nvPr>
            <p:ph type="body" sz="quarter" idx="12" hasCustomPrompt="1"/>
          </p:nvPr>
        </p:nvSpPr>
        <p:spPr>
          <a:xfrm>
            <a:off x="4260851" y="1768891"/>
            <a:ext cx="5884333"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9" name="Text Placeholder 15"/>
          <p:cNvSpPr>
            <a:spLocks noGrp="1"/>
          </p:cNvSpPr>
          <p:nvPr>
            <p:ph type="body" sz="quarter" idx="13" hasCustomPrompt="1"/>
          </p:nvPr>
        </p:nvSpPr>
        <p:spPr>
          <a:xfrm>
            <a:off x="4262263" y="2690840"/>
            <a:ext cx="5883627"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30" name="Text Placeholder 17"/>
          <p:cNvSpPr>
            <a:spLocks noGrp="1"/>
          </p:cNvSpPr>
          <p:nvPr>
            <p:ph type="body" sz="quarter" idx="14" hasCustomPrompt="1"/>
          </p:nvPr>
        </p:nvSpPr>
        <p:spPr>
          <a:xfrm>
            <a:off x="4262262" y="2891926"/>
            <a:ext cx="5884333" cy="295275"/>
          </a:xfrm>
        </p:spPr>
        <p:txBody>
          <a:bodyPr>
            <a:noAutofit/>
          </a:bodyPr>
          <a:lstStyle>
            <a:lvl1pPr marL="0" indent="0">
              <a:buNone/>
              <a:defRPr sz="1200">
                <a:solidFill>
                  <a:srgbClr val="F68B1F"/>
                </a:solidFill>
              </a:defRPr>
            </a:lvl1pPr>
          </a:lstStyle>
          <a:p>
            <a:pPr lvl="0"/>
            <a:r>
              <a:rPr lang="en-US" dirty="0"/>
              <a:t>TITLE</a:t>
            </a:r>
          </a:p>
        </p:txBody>
      </p:sp>
      <p:sp>
        <p:nvSpPr>
          <p:cNvPr id="31" name="Text Placeholder 19"/>
          <p:cNvSpPr>
            <a:spLocks noGrp="1"/>
          </p:cNvSpPr>
          <p:nvPr>
            <p:ph type="body" sz="quarter" idx="15" hasCustomPrompt="1"/>
          </p:nvPr>
        </p:nvSpPr>
        <p:spPr>
          <a:xfrm>
            <a:off x="4262263" y="3272977"/>
            <a:ext cx="5884333"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Tree>
    <p:extLst>
      <p:ext uri="{BB962C8B-B14F-4D97-AF65-F5344CB8AC3E}">
        <p14:creationId xmlns:p14="http://schemas.microsoft.com/office/powerpoint/2010/main" val="177664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This is the RSG Palette</a:t>
            </a:r>
          </a:p>
        </p:txBody>
      </p:sp>
      <p:sp>
        <p:nvSpPr>
          <p:cNvPr id="3" name="Text Placeholder 5"/>
          <p:cNvSpPr>
            <a:spLocks noGrp="1"/>
          </p:cNvSpPr>
          <p:nvPr>
            <p:ph type="body" sz="quarter" idx="10"/>
          </p:nvPr>
        </p:nvSpPr>
        <p:spPr>
          <a:xfrm>
            <a:off x="790221" y="1454150"/>
            <a:ext cx="10792179" cy="1143000"/>
          </a:xfrm>
        </p:spPr>
        <p:txBody>
          <a:bodyPr/>
          <a:lstStyle>
            <a:lvl1pPr marL="0" indent="0">
              <a:buNone/>
              <a:defRPr sz="1800">
                <a:solidFill>
                  <a:schemeClr val="bg1">
                    <a:lumMod val="50000"/>
                  </a:schemeClr>
                </a:solidFill>
              </a:defRPr>
            </a:lvl1pPr>
          </a:lstStyle>
          <a:p>
            <a:pPr lvl="0"/>
            <a:r>
              <a:rPr lang="en-US"/>
              <a:t>Edit Master text styles</a:t>
            </a:r>
          </a:p>
        </p:txBody>
      </p:sp>
      <p:grpSp>
        <p:nvGrpSpPr>
          <p:cNvPr id="4" name="Group 3"/>
          <p:cNvGrpSpPr/>
          <p:nvPr userDrawn="1"/>
        </p:nvGrpSpPr>
        <p:grpSpPr>
          <a:xfrm>
            <a:off x="965860" y="2968830"/>
            <a:ext cx="9626931"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6" name="TextBox 15"/>
          <p:cNvSpPr txBox="1"/>
          <p:nvPr userDrawn="1"/>
        </p:nvSpPr>
        <p:spPr>
          <a:xfrm>
            <a:off x="839193" y="4785758"/>
            <a:ext cx="4085112" cy="307777"/>
          </a:xfrm>
          <a:prstGeom prst="rect">
            <a:avLst/>
          </a:prstGeom>
          <a:noFill/>
        </p:spPr>
        <p:txBody>
          <a:bodyPr wrap="square" rtlCol="0">
            <a:spAutoFit/>
          </a:bodyPr>
          <a:lstStyle/>
          <a:p>
            <a:r>
              <a:rPr lang="en-US" sz="1400" dirty="0">
                <a:solidFill>
                  <a:schemeClr val="tx2"/>
                </a:solidFill>
              </a:rPr>
              <a:t>main colors</a:t>
            </a:r>
          </a:p>
        </p:txBody>
      </p:sp>
      <p:sp>
        <p:nvSpPr>
          <p:cNvPr id="17" name="TextBox 16"/>
          <p:cNvSpPr txBox="1"/>
          <p:nvPr userDrawn="1"/>
        </p:nvSpPr>
        <p:spPr>
          <a:xfrm>
            <a:off x="6491845" y="2701036"/>
            <a:ext cx="4085112" cy="261610"/>
          </a:xfrm>
          <a:prstGeom prst="rect">
            <a:avLst/>
          </a:prstGeom>
          <a:noFill/>
        </p:spPr>
        <p:txBody>
          <a:bodyPr wrap="square" rtlCol="0">
            <a:spAutoFit/>
          </a:bodyPr>
          <a:lstStyle/>
          <a:p>
            <a:pPr algn="r"/>
            <a:r>
              <a:rPr lang="en-US" sz="1100" dirty="0">
                <a:solidFill>
                  <a:schemeClr val="tx2"/>
                </a:solidFill>
              </a:rPr>
              <a:t>Pop/accent colors</a:t>
            </a:r>
          </a:p>
        </p:txBody>
      </p:sp>
      <p:sp>
        <p:nvSpPr>
          <p:cNvPr id="18" name="TextBox 17"/>
          <p:cNvSpPr txBox="1"/>
          <p:nvPr userDrawn="1"/>
        </p:nvSpPr>
        <p:spPr>
          <a:xfrm>
            <a:off x="5668488" y="4833257"/>
            <a:ext cx="4908469" cy="261610"/>
          </a:xfrm>
          <a:prstGeom prst="rect">
            <a:avLst/>
          </a:prstGeom>
          <a:noFill/>
        </p:spPr>
        <p:txBody>
          <a:bodyPr wrap="square" rtlCol="0">
            <a:spAutoFit/>
          </a:bodyPr>
          <a:lstStyle/>
          <a:p>
            <a:pPr algn="r"/>
            <a:r>
              <a:rPr lang="en-US" sz="1100" dirty="0">
                <a:solidFill>
                  <a:schemeClr val="tx2"/>
                </a:solidFill>
              </a:rPr>
              <a:t>Neutrals of grey and light warm yellow</a:t>
            </a:r>
          </a:p>
        </p:txBody>
      </p:sp>
    </p:spTree>
    <p:extLst>
      <p:ext uri="{BB962C8B-B14F-4D97-AF65-F5344CB8AC3E}">
        <p14:creationId xmlns:p14="http://schemas.microsoft.com/office/powerpoint/2010/main" val="31575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789517" y="1436689"/>
            <a:ext cx="10792883"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6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90221" y="1454150"/>
            <a:ext cx="10792179"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Edit Master text styles</a:t>
            </a:r>
          </a:p>
          <a:p>
            <a:pPr lvl="1"/>
            <a:r>
              <a:rPr lang="en-US"/>
              <a:t>Second level</a:t>
            </a:r>
          </a:p>
        </p:txBody>
      </p:sp>
      <p:sp>
        <p:nvSpPr>
          <p:cNvPr id="11" name="Text Placeholder 10"/>
          <p:cNvSpPr>
            <a:spLocks noGrp="1"/>
          </p:cNvSpPr>
          <p:nvPr>
            <p:ph type="body" sz="quarter" idx="11" hasCustomPrompt="1"/>
          </p:nvPr>
        </p:nvSpPr>
        <p:spPr>
          <a:xfrm>
            <a:off x="790221" y="2724150"/>
            <a:ext cx="10792179"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8741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45120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p:cNvSpPr>
          <p:nvPr>
            <p:ph type="pic" sz="quarter" idx="10" hasCustomPrompt="1"/>
          </p:nvPr>
        </p:nvSpPr>
        <p:spPr>
          <a:xfrm>
            <a:off x="789517" y="1533526"/>
            <a:ext cx="10792883" cy="1928813"/>
          </a:xfrm>
        </p:spPr>
        <p:txBody>
          <a:bodyPr>
            <a:noAutofit/>
          </a:bodyPr>
          <a:lstStyle>
            <a:lvl1pPr>
              <a:defRPr sz="1800"/>
            </a:lvl1pPr>
          </a:lstStyle>
          <a:p>
            <a:r>
              <a:rPr lang="en-US" dirty="0"/>
              <a:t>Click to add photo</a:t>
            </a:r>
          </a:p>
        </p:txBody>
      </p:sp>
      <p:sp>
        <p:nvSpPr>
          <p:cNvPr id="5" name="Text Placeholder 10"/>
          <p:cNvSpPr>
            <a:spLocks noGrp="1"/>
          </p:cNvSpPr>
          <p:nvPr>
            <p:ph type="body" sz="quarter" idx="11" hasCustomPrompt="1"/>
          </p:nvPr>
        </p:nvSpPr>
        <p:spPr>
          <a:xfrm>
            <a:off x="790221" y="3636670"/>
            <a:ext cx="10792179"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499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Edit Master text styles</a:t>
            </a:r>
          </a:p>
        </p:txBody>
      </p:sp>
      <p:sp>
        <p:nvSpPr>
          <p:cNvPr id="6" name="Content Placeholder 5"/>
          <p:cNvSpPr>
            <a:spLocks noGrp="1"/>
          </p:cNvSpPr>
          <p:nvPr>
            <p:ph sz="quarter" idx="4"/>
          </p:nvPr>
        </p:nvSpPr>
        <p:spPr>
          <a:xfrm>
            <a:off x="6193368" y="2174875"/>
            <a:ext cx="5389033"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82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5" name="Text Placeholder 4"/>
          <p:cNvSpPr>
            <a:spLocks noGrp="1"/>
          </p:cNvSpPr>
          <p:nvPr>
            <p:ph type="body" sz="quarter" idx="3"/>
          </p:nvPr>
        </p:nvSpPr>
        <p:spPr>
          <a:xfrm>
            <a:off x="4390125" y="1535113"/>
            <a:ext cx="7192276"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Edit Master text styles</a:t>
            </a:r>
          </a:p>
        </p:txBody>
      </p:sp>
      <p:sp>
        <p:nvSpPr>
          <p:cNvPr id="6" name="Content Placeholder 5"/>
          <p:cNvSpPr>
            <a:spLocks noGrp="1"/>
          </p:cNvSpPr>
          <p:nvPr>
            <p:ph sz="quarter" idx="4"/>
          </p:nvPr>
        </p:nvSpPr>
        <p:spPr>
          <a:xfrm>
            <a:off x="4390124" y="2174875"/>
            <a:ext cx="7192277"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hasCustomPrompt="1"/>
          </p:nvPr>
        </p:nvSpPr>
        <p:spPr>
          <a:xfrm>
            <a:off x="789519" y="1535113"/>
            <a:ext cx="3437544" cy="4591050"/>
          </a:xfrm>
        </p:spPr>
        <p:txBody>
          <a:bodyPr>
            <a:noAutofit/>
          </a:bodyPr>
          <a:lstStyle>
            <a:lvl1pPr marL="344488" indent="-225425">
              <a:defRPr sz="1800"/>
            </a:lvl1pPr>
          </a:lstStyle>
          <a:p>
            <a:r>
              <a:rPr lang="en-US" dirty="0"/>
              <a:t>Click to add photo</a:t>
            </a:r>
          </a:p>
        </p:txBody>
      </p:sp>
    </p:spTree>
    <p:extLst>
      <p:ext uri="{BB962C8B-B14F-4D97-AF65-F5344CB8AC3E}">
        <p14:creationId xmlns:p14="http://schemas.microsoft.com/office/powerpoint/2010/main" val="20252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9" name="Table Placeholder 8"/>
          <p:cNvSpPr>
            <a:spLocks noGrp="1"/>
          </p:cNvSpPr>
          <p:nvPr>
            <p:ph type="tbl" sz="quarter" idx="10"/>
          </p:nvPr>
        </p:nvSpPr>
        <p:spPr>
          <a:xfrm>
            <a:off x="789517" y="1420814"/>
            <a:ext cx="10792883" cy="4656137"/>
          </a:xfrm>
        </p:spPr>
        <p:txBody>
          <a:bodyPr>
            <a:noAutofit/>
          </a:bodyPr>
          <a:lstStyle>
            <a:lvl1pPr marL="344488" indent="-225425">
              <a:defRPr sz="1800">
                <a:solidFill>
                  <a:schemeClr val="tx2"/>
                </a:solidFill>
              </a:defRPr>
            </a:lvl1pPr>
          </a:lstStyle>
          <a:p>
            <a:r>
              <a:rPr lang="en-US"/>
              <a:t>Click icon to add table</a:t>
            </a:r>
            <a:endParaRPr lang="en-US" dirty="0"/>
          </a:p>
        </p:txBody>
      </p:sp>
    </p:spTree>
    <p:extLst>
      <p:ext uri="{BB962C8B-B14F-4D97-AF65-F5344CB8AC3E}">
        <p14:creationId xmlns:p14="http://schemas.microsoft.com/office/powerpoint/2010/main" val="5849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hite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12203288" cy="686435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r="77133"/>
          <a:stretch/>
        </p:blipFill>
        <p:spPr>
          <a:xfrm>
            <a:off x="1031885" y="3131031"/>
            <a:ext cx="797785" cy="802828"/>
          </a:xfrm>
          <a:prstGeom prst="rect">
            <a:avLst/>
          </a:prstGeom>
        </p:spPr>
      </p:pic>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Edit Master text styles</a:t>
            </a:r>
          </a:p>
        </p:txBody>
      </p:sp>
    </p:spTree>
    <p:extLst>
      <p:ext uri="{BB962C8B-B14F-4D97-AF65-F5344CB8AC3E}">
        <p14:creationId xmlns:p14="http://schemas.microsoft.com/office/powerpoint/2010/main" val="147847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222" y="274638"/>
            <a:ext cx="10792177" cy="9607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636077"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 y="6265267"/>
            <a:ext cx="12191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11276344" y="6439474"/>
            <a:ext cx="508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pic>
        <p:nvPicPr>
          <p:cNvPr id="16" name="Picture 15">
            <a:extLst>
              <a:ext uri="{FF2B5EF4-FFF2-40B4-BE49-F238E27FC236}">
                <a16:creationId xmlns:a16="http://schemas.microsoft.com/office/drawing/2014/main" id="{7826F1DF-F8C5-B94B-BD3A-3D8903E0DF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36077" y="6407953"/>
            <a:ext cx="403994" cy="407878"/>
          </a:xfrm>
          <a:prstGeom prst="rect">
            <a:avLst/>
          </a:prstGeom>
        </p:spPr>
      </p:pic>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60" r:id="rId3"/>
    <p:sldLayoutId id="2147483661" r:id="rId4"/>
    <p:sldLayoutId id="2147483672" r:id="rId5"/>
    <p:sldLayoutId id="2147483653" r:id="rId6"/>
    <p:sldLayoutId id="2147483673" r:id="rId7"/>
    <p:sldLayoutId id="2147483671" r:id="rId8"/>
    <p:sldLayoutId id="2147483667" r:id="rId9"/>
    <p:sldLayoutId id="2147483668" r:id="rId10"/>
    <p:sldLayoutId id="2147483669" r:id="rId11"/>
    <p:sldLayoutId id="2147483670" r:id="rId12"/>
    <p:sldLayoutId id="2147483675" r:id="rId13"/>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Jason.Chen@rsginc.com" TargetMode="External"/><Relationship Id="rId2" Type="http://schemas.openxmlformats.org/officeDocument/2006/relationships/hyperlink" Target="mailto:Bob.Chamberlin@rsginc.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725D0-97E2-AA42-81EA-8EF564D6D94C}"/>
              </a:ext>
            </a:extLst>
          </p:cNvPr>
          <p:cNvSpPr>
            <a:spLocks noGrp="1"/>
          </p:cNvSpPr>
          <p:nvPr>
            <p:ph type="body" sz="quarter" idx="10"/>
          </p:nvPr>
        </p:nvSpPr>
        <p:spPr/>
        <p:txBody>
          <a:bodyPr/>
          <a:lstStyle/>
          <a:p>
            <a:r>
              <a:rPr lang="en-US" dirty="0"/>
              <a:t>Modeling Impact of SAVs on </a:t>
            </a:r>
            <a:br>
              <a:rPr lang="en-US" dirty="0"/>
            </a:br>
            <a:r>
              <a:rPr lang="en-US" dirty="0"/>
              <a:t>VMT in Utah</a:t>
            </a:r>
          </a:p>
        </p:txBody>
      </p:sp>
      <p:sp>
        <p:nvSpPr>
          <p:cNvPr id="4" name="Content Placeholder 3">
            <a:extLst>
              <a:ext uri="{FF2B5EF4-FFF2-40B4-BE49-F238E27FC236}">
                <a16:creationId xmlns:a16="http://schemas.microsoft.com/office/drawing/2014/main" id="{734BD1FB-D5A6-4642-A5EC-566AD24FD65A}"/>
              </a:ext>
            </a:extLst>
          </p:cNvPr>
          <p:cNvSpPr>
            <a:spLocks noGrp="1"/>
          </p:cNvSpPr>
          <p:nvPr>
            <p:ph sz="quarter" idx="13"/>
          </p:nvPr>
        </p:nvSpPr>
        <p:spPr>
          <a:xfrm>
            <a:off x="4345518" y="4116389"/>
            <a:ext cx="6584949" cy="1670262"/>
          </a:xfrm>
        </p:spPr>
        <p:txBody>
          <a:bodyPr/>
          <a:lstStyle/>
          <a:p>
            <a:r>
              <a:rPr lang="en-US" dirty="0"/>
              <a:t>Jason Chen, RSG</a:t>
            </a:r>
          </a:p>
          <a:p>
            <a:r>
              <a:rPr lang="en-US" dirty="0"/>
              <a:t>Robert Chamberlin, RSG</a:t>
            </a:r>
          </a:p>
          <a:p>
            <a:r>
              <a:rPr lang="en-US" dirty="0" err="1"/>
              <a:t>Kiavash</a:t>
            </a:r>
            <a:r>
              <a:rPr lang="en-US" dirty="0"/>
              <a:t> Fayyaz, RSG</a:t>
            </a:r>
          </a:p>
          <a:p>
            <a:r>
              <a:rPr lang="en-US" dirty="0" err="1"/>
              <a:t>Nima</a:t>
            </a:r>
            <a:r>
              <a:rPr lang="en-US" dirty="0"/>
              <a:t> </a:t>
            </a:r>
            <a:r>
              <a:rPr lang="en-US" dirty="0" err="1"/>
              <a:t>Haghighi</a:t>
            </a:r>
            <a:r>
              <a:rPr lang="en-US" dirty="0"/>
              <a:t>, The University of Utah</a:t>
            </a:r>
          </a:p>
          <a:p>
            <a:r>
              <a:rPr lang="en-US" dirty="0"/>
              <a:t>Cathy Liu, The University of Utah</a:t>
            </a:r>
          </a:p>
          <a:p>
            <a:r>
              <a:rPr lang="en-US" dirty="0"/>
              <a:t>Kevin Nichol, Utah Department of Transportation</a:t>
            </a:r>
          </a:p>
        </p:txBody>
      </p:sp>
      <p:sp>
        <p:nvSpPr>
          <p:cNvPr id="3" name="Text Placeholder 2">
            <a:extLst>
              <a:ext uri="{FF2B5EF4-FFF2-40B4-BE49-F238E27FC236}">
                <a16:creationId xmlns:a16="http://schemas.microsoft.com/office/drawing/2014/main" id="{7328DA24-A5A8-1F4E-B08F-514A4423DB7D}"/>
              </a:ext>
            </a:extLst>
          </p:cNvPr>
          <p:cNvSpPr>
            <a:spLocks noGrp="1"/>
          </p:cNvSpPr>
          <p:nvPr>
            <p:ph type="body" sz="quarter" idx="12"/>
          </p:nvPr>
        </p:nvSpPr>
        <p:spPr>
          <a:xfrm>
            <a:off x="4346459" y="5723182"/>
            <a:ext cx="6584949" cy="275543"/>
          </a:xfrm>
        </p:spPr>
        <p:txBody>
          <a:bodyPr/>
          <a:lstStyle/>
          <a:p>
            <a:r>
              <a:rPr lang="en-US" dirty="0"/>
              <a:t>June 2019</a:t>
            </a:r>
          </a:p>
        </p:txBody>
      </p:sp>
    </p:spTree>
    <p:extLst>
      <p:ext uri="{BB962C8B-B14F-4D97-AF65-F5344CB8AC3E}">
        <p14:creationId xmlns:p14="http://schemas.microsoft.com/office/powerpoint/2010/main" val="299955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62C5-3BB1-40FD-A635-AA65EC43F035}"/>
              </a:ext>
            </a:extLst>
          </p:cNvPr>
          <p:cNvSpPr>
            <a:spLocks noGrp="1"/>
          </p:cNvSpPr>
          <p:nvPr>
            <p:ph type="title"/>
          </p:nvPr>
        </p:nvSpPr>
        <p:spPr/>
        <p:txBody>
          <a:bodyPr/>
          <a:lstStyle/>
          <a:p>
            <a:r>
              <a:rPr lang="en-US" dirty="0"/>
              <a:t>Mode Choice Adjustment</a:t>
            </a:r>
          </a:p>
        </p:txBody>
      </p:sp>
      <p:sp>
        <p:nvSpPr>
          <p:cNvPr id="3" name="Text Placeholder 2">
            <a:extLst>
              <a:ext uri="{FF2B5EF4-FFF2-40B4-BE49-F238E27FC236}">
                <a16:creationId xmlns:a16="http://schemas.microsoft.com/office/drawing/2014/main" id="{968F5A21-C06C-4746-A966-CA599EB08A17}"/>
              </a:ext>
            </a:extLst>
          </p:cNvPr>
          <p:cNvSpPr>
            <a:spLocks noGrp="1"/>
          </p:cNvSpPr>
          <p:nvPr>
            <p:ph type="body" sz="quarter" idx="10"/>
          </p:nvPr>
        </p:nvSpPr>
        <p:spPr>
          <a:xfrm>
            <a:off x="914400" y="1436689"/>
            <a:ext cx="10668000" cy="4370387"/>
          </a:xfrm>
        </p:spPr>
        <p:txBody>
          <a:bodyPr/>
          <a:lstStyle/>
          <a:p>
            <a:r>
              <a:rPr lang="en-US" sz="2600" dirty="0"/>
              <a:t>Initial pick-up time (minutes)</a:t>
            </a:r>
          </a:p>
          <a:p>
            <a:endParaRPr lang="en-US" dirty="0"/>
          </a:p>
        </p:txBody>
      </p:sp>
      <p:graphicFrame>
        <p:nvGraphicFramePr>
          <p:cNvPr id="4" name="Table 3">
            <a:extLst>
              <a:ext uri="{FF2B5EF4-FFF2-40B4-BE49-F238E27FC236}">
                <a16:creationId xmlns:a16="http://schemas.microsoft.com/office/drawing/2014/main" id="{C4278D78-465C-4F20-BA3C-63F4BC558F04}"/>
              </a:ext>
            </a:extLst>
          </p:cNvPr>
          <p:cNvGraphicFramePr>
            <a:graphicFrameLocks noGrp="1"/>
          </p:cNvGraphicFramePr>
          <p:nvPr>
            <p:extLst>
              <p:ext uri="{D42A27DB-BD31-4B8C-83A1-F6EECF244321}">
                <p14:modId xmlns:p14="http://schemas.microsoft.com/office/powerpoint/2010/main" val="3871808105"/>
              </p:ext>
            </p:extLst>
          </p:nvPr>
        </p:nvGraphicFramePr>
        <p:xfrm>
          <a:off x="1580642" y="2179147"/>
          <a:ext cx="9032487" cy="3880625"/>
        </p:xfrm>
        <a:graphic>
          <a:graphicData uri="http://schemas.openxmlformats.org/drawingml/2006/table">
            <a:tbl>
              <a:tblPr firstRow="1" firstCol="1" bandRow="1">
                <a:tableStyleId>{5C22544A-7EE6-4342-B048-85BDC9FD1C3A}</a:tableStyleId>
              </a:tblPr>
              <a:tblGrid>
                <a:gridCol w="3395247">
                  <a:extLst>
                    <a:ext uri="{9D8B030D-6E8A-4147-A177-3AD203B41FA5}">
                      <a16:colId xmlns:a16="http://schemas.microsoft.com/office/drawing/2014/main" val="3689502933"/>
                    </a:ext>
                  </a:extLst>
                </a:gridCol>
                <a:gridCol w="2094168">
                  <a:extLst>
                    <a:ext uri="{9D8B030D-6E8A-4147-A177-3AD203B41FA5}">
                      <a16:colId xmlns:a16="http://schemas.microsoft.com/office/drawing/2014/main" val="263722402"/>
                    </a:ext>
                  </a:extLst>
                </a:gridCol>
                <a:gridCol w="1771536">
                  <a:extLst>
                    <a:ext uri="{9D8B030D-6E8A-4147-A177-3AD203B41FA5}">
                      <a16:colId xmlns:a16="http://schemas.microsoft.com/office/drawing/2014/main" val="568209994"/>
                    </a:ext>
                  </a:extLst>
                </a:gridCol>
                <a:gridCol w="1771536">
                  <a:extLst>
                    <a:ext uri="{9D8B030D-6E8A-4147-A177-3AD203B41FA5}">
                      <a16:colId xmlns:a16="http://schemas.microsoft.com/office/drawing/2014/main" val="3007183511"/>
                    </a:ext>
                  </a:extLst>
                </a:gridCol>
              </a:tblGrid>
              <a:tr h="554375">
                <a:tc rowSpan="2">
                  <a:txBody>
                    <a:bodyPr/>
                    <a:lstStyle/>
                    <a:p>
                      <a:pPr marL="0" marR="0">
                        <a:lnSpc>
                          <a:spcPct val="100000"/>
                        </a:lnSpc>
                        <a:spcBef>
                          <a:spcPts val="0"/>
                        </a:spcBef>
                        <a:spcAft>
                          <a:spcPts val="0"/>
                        </a:spcAft>
                      </a:pPr>
                      <a:r>
                        <a:rPr lang="en-US" sz="2400" dirty="0">
                          <a:solidFill>
                            <a:schemeClr val="bg1"/>
                          </a:solidFill>
                          <a:effectLst/>
                        </a:rPr>
                        <a:t>  Area Type</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gridSpan="3">
                  <a:txBody>
                    <a:bodyPr/>
                    <a:lstStyle/>
                    <a:p>
                      <a:pPr marL="0" marR="0" algn="ctr">
                        <a:lnSpc>
                          <a:spcPct val="100000"/>
                        </a:lnSpc>
                        <a:spcBef>
                          <a:spcPts val="0"/>
                        </a:spcBef>
                        <a:spcAft>
                          <a:spcPts val="0"/>
                        </a:spcAft>
                      </a:pPr>
                      <a:r>
                        <a:rPr lang="en-US" sz="2400" dirty="0">
                          <a:solidFill>
                            <a:schemeClr val="bg1"/>
                          </a:solidFill>
                          <a:effectLst/>
                        </a:rPr>
                        <a:t>Scenario</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434688"/>
                  </a:ext>
                </a:extLst>
              </a:tr>
              <a:tr h="554375">
                <a:tc vMerge="1">
                  <a:txBody>
                    <a:bodyPr/>
                    <a:lstStyle/>
                    <a:p>
                      <a:endParaRPr lang="en-US"/>
                    </a:p>
                  </a:txBody>
                  <a:tcPr/>
                </a:tc>
                <a:tc>
                  <a:txBody>
                    <a:bodyPr/>
                    <a:lstStyle/>
                    <a:p>
                      <a:pPr marL="0" marR="0" algn="ctr">
                        <a:lnSpc>
                          <a:spcPct val="100000"/>
                        </a:lnSpc>
                        <a:spcBef>
                          <a:spcPts val="0"/>
                        </a:spcBef>
                        <a:spcAft>
                          <a:spcPts val="0"/>
                        </a:spcAft>
                      </a:pPr>
                      <a:r>
                        <a:rPr lang="en-US" sz="2400" b="1" dirty="0">
                          <a:effectLst/>
                        </a:rPr>
                        <a:t>Low/Base</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dirty="0">
                          <a:effectLst/>
                        </a:rPr>
                        <a:t>Mid</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dirty="0">
                          <a:effectLst/>
                        </a:rPr>
                        <a:t>High</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82849943"/>
                  </a:ext>
                </a:extLst>
              </a:tr>
              <a:tr h="554375">
                <a:tc>
                  <a:txBody>
                    <a:bodyPr/>
                    <a:lstStyle/>
                    <a:p>
                      <a:pPr marL="0" marR="0">
                        <a:lnSpc>
                          <a:spcPct val="100000"/>
                        </a:lnSpc>
                        <a:spcBef>
                          <a:spcPts val="0"/>
                        </a:spcBef>
                        <a:spcAft>
                          <a:spcPts val="0"/>
                        </a:spcAft>
                      </a:pPr>
                      <a:r>
                        <a:rPr lang="en-US" sz="2400" b="0" dirty="0">
                          <a:solidFill>
                            <a:schemeClr val="bg1"/>
                          </a:solidFill>
                          <a:effectLst/>
                        </a:rPr>
                        <a:t>  CBD Core</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dirty="0">
                          <a:effectLst/>
                        </a:rPr>
                        <a:t>3</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3</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a:effectLst/>
                        </a:rPr>
                        <a:t>3</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290796475"/>
                  </a:ext>
                </a:extLst>
              </a:tr>
              <a:tr h="554375">
                <a:tc>
                  <a:txBody>
                    <a:bodyPr/>
                    <a:lstStyle/>
                    <a:p>
                      <a:pPr marL="0" marR="0">
                        <a:lnSpc>
                          <a:spcPct val="100000"/>
                        </a:lnSpc>
                        <a:spcBef>
                          <a:spcPts val="0"/>
                        </a:spcBef>
                        <a:spcAft>
                          <a:spcPts val="0"/>
                        </a:spcAft>
                      </a:pPr>
                      <a:r>
                        <a:rPr lang="en-US" sz="2400" b="0" dirty="0">
                          <a:solidFill>
                            <a:schemeClr val="bg1"/>
                          </a:solidFill>
                          <a:effectLst/>
                        </a:rPr>
                        <a:t>  CBD </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dirty="0">
                          <a:effectLst/>
                        </a:rPr>
                        <a:t>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207010621"/>
                  </a:ext>
                </a:extLst>
              </a:tr>
              <a:tr h="554375">
                <a:tc>
                  <a:txBody>
                    <a:bodyPr/>
                    <a:lstStyle/>
                    <a:p>
                      <a:pPr marL="0" marR="0">
                        <a:lnSpc>
                          <a:spcPct val="100000"/>
                        </a:lnSpc>
                        <a:spcBef>
                          <a:spcPts val="0"/>
                        </a:spcBef>
                        <a:spcAft>
                          <a:spcPts val="0"/>
                        </a:spcAft>
                      </a:pPr>
                      <a:r>
                        <a:rPr lang="en-US" sz="2400" b="0" dirty="0">
                          <a:solidFill>
                            <a:schemeClr val="bg1"/>
                          </a:solidFill>
                          <a:effectLst/>
                        </a:rPr>
                        <a:t>  Urban</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dirty="0">
                          <a:effectLst/>
                        </a:rPr>
                        <a:t>8</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7.2</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6.4</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709726006"/>
                  </a:ext>
                </a:extLst>
              </a:tr>
              <a:tr h="554375">
                <a:tc>
                  <a:txBody>
                    <a:bodyPr/>
                    <a:lstStyle/>
                    <a:p>
                      <a:pPr marL="0" marR="0">
                        <a:lnSpc>
                          <a:spcPct val="100000"/>
                        </a:lnSpc>
                        <a:spcBef>
                          <a:spcPts val="0"/>
                        </a:spcBef>
                        <a:spcAft>
                          <a:spcPts val="0"/>
                        </a:spcAft>
                      </a:pPr>
                      <a:r>
                        <a:rPr lang="en-US" sz="2400" b="0" dirty="0">
                          <a:solidFill>
                            <a:schemeClr val="bg1"/>
                          </a:solidFill>
                          <a:effectLst/>
                        </a:rPr>
                        <a:t>  Urban-Rural</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a:effectLst/>
                        </a:rPr>
                        <a:t>12</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10.8</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9.6</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992236033"/>
                  </a:ext>
                </a:extLst>
              </a:tr>
              <a:tr h="554375">
                <a:tc>
                  <a:txBody>
                    <a:bodyPr/>
                    <a:lstStyle/>
                    <a:p>
                      <a:pPr marL="0" marR="0">
                        <a:lnSpc>
                          <a:spcPct val="100000"/>
                        </a:lnSpc>
                        <a:spcBef>
                          <a:spcPts val="0"/>
                        </a:spcBef>
                        <a:spcAft>
                          <a:spcPts val="0"/>
                        </a:spcAft>
                      </a:pPr>
                      <a:r>
                        <a:rPr lang="en-US" sz="2400" b="0" dirty="0">
                          <a:solidFill>
                            <a:schemeClr val="bg1"/>
                          </a:solidFill>
                          <a:effectLst/>
                        </a:rPr>
                        <a:t>  Rural</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a:effectLst/>
                        </a:rPr>
                        <a:t>15</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13.5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12</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466358454"/>
                  </a:ext>
                </a:extLst>
              </a:tr>
            </a:tbl>
          </a:graphicData>
        </a:graphic>
      </p:graphicFrame>
    </p:spTree>
    <p:extLst>
      <p:ext uri="{BB962C8B-B14F-4D97-AF65-F5344CB8AC3E}">
        <p14:creationId xmlns:p14="http://schemas.microsoft.com/office/powerpoint/2010/main" val="276075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E13A-2521-4512-A980-0D1255D6C812}"/>
              </a:ext>
            </a:extLst>
          </p:cNvPr>
          <p:cNvSpPr>
            <a:spLocks noGrp="1"/>
          </p:cNvSpPr>
          <p:nvPr>
            <p:ph type="title"/>
          </p:nvPr>
        </p:nvSpPr>
        <p:spPr/>
        <p:txBody>
          <a:bodyPr/>
          <a:lstStyle/>
          <a:p>
            <a:r>
              <a:rPr lang="en-US" dirty="0"/>
              <a:t>VMT Estimation</a:t>
            </a:r>
          </a:p>
        </p:txBody>
      </p:sp>
      <p:sp>
        <p:nvSpPr>
          <p:cNvPr id="3" name="Text Placeholder 2">
            <a:extLst>
              <a:ext uri="{FF2B5EF4-FFF2-40B4-BE49-F238E27FC236}">
                <a16:creationId xmlns:a16="http://schemas.microsoft.com/office/drawing/2014/main" id="{FACDC8E7-D539-4FA7-8299-B94A0F124482}"/>
              </a:ext>
            </a:extLst>
          </p:cNvPr>
          <p:cNvSpPr>
            <a:spLocks noGrp="1"/>
          </p:cNvSpPr>
          <p:nvPr>
            <p:ph type="body" sz="quarter" idx="10"/>
          </p:nvPr>
        </p:nvSpPr>
        <p:spPr>
          <a:xfrm>
            <a:off x="914400" y="1985322"/>
            <a:ext cx="10668000" cy="1280073"/>
          </a:xfrm>
        </p:spPr>
        <p:txBody>
          <a:bodyPr/>
          <a:lstStyle/>
          <a:p>
            <a:r>
              <a:rPr lang="en-US" sz="2600" dirty="0"/>
              <a:t>Additional VMT for repositioning trips for peak and off-peak period</a:t>
            </a:r>
          </a:p>
        </p:txBody>
      </p:sp>
      <p:pic>
        <p:nvPicPr>
          <p:cNvPr id="5" name="Picture 4">
            <a:extLst>
              <a:ext uri="{FF2B5EF4-FFF2-40B4-BE49-F238E27FC236}">
                <a16:creationId xmlns:a16="http://schemas.microsoft.com/office/drawing/2014/main" id="{B380E565-7798-4AD7-AFB8-429E75E053FF}"/>
              </a:ext>
            </a:extLst>
          </p:cNvPr>
          <p:cNvPicPr>
            <a:picLocks noChangeAspect="1"/>
          </p:cNvPicPr>
          <p:nvPr/>
        </p:nvPicPr>
        <p:blipFill rotWithShape="1">
          <a:blip r:embed="rId2"/>
          <a:srcRect l="10558" r="31175" b="55910"/>
          <a:stretch/>
        </p:blipFill>
        <p:spPr>
          <a:xfrm>
            <a:off x="1035737" y="3651703"/>
            <a:ext cx="10120526" cy="1803261"/>
          </a:xfrm>
          <a:prstGeom prst="rect">
            <a:avLst/>
          </a:prstGeom>
        </p:spPr>
      </p:pic>
    </p:spTree>
    <p:extLst>
      <p:ext uri="{BB962C8B-B14F-4D97-AF65-F5344CB8AC3E}">
        <p14:creationId xmlns:p14="http://schemas.microsoft.com/office/powerpoint/2010/main" val="232889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F9DC-BDEB-4BD4-A7B5-CBE125BEA60D}"/>
              </a:ext>
            </a:extLst>
          </p:cNvPr>
          <p:cNvSpPr>
            <a:spLocks noGrp="1"/>
          </p:cNvSpPr>
          <p:nvPr>
            <p:ph type="title"/>
          </p:nvPr>
        </p:nvSpPr>
        <p:spPr/>
        <p:txBody>
          <a:bodyPr/>
          <a:lstStyle/>
          <a:p>
            <a:r>
              <a:rPr lang="en-US" dirty="0"/>
              <a:t>Key Findings: Trip Generations</a:t>
            </a:r>
          </a:p>
        </p:txBody>
      </p:sp>
      <p:sp>
        <p:nvSpPr>
          <p:cNvPr id="3" name="Text Placeholder 2">
            <a:extLst>
              <a:ext uri="{FF2B5EF4-FFF2-40B4-BE49-F238E27FC236}">
                <a16:creationId xmlns:a16="http://schemas.microsoft.com/office/drawing/2014/main" id="{AED06EFF-56A6-41C8-BC34-427310D97F44}"/>
              </a:ext>
            </a:extLst>
          </p:cNvPr>
          <p:cNvSpPr>
            <a:spLocks noGrp="1"/>
          </p:cNvSpPr>
          <p:nvPr>
            <p:ph type="body" sz="quarter" idx="10"/>
          </p:nvPr>
        </p:nvSpPr>
        <p:spPr>
          <a:xfrm>
            <a:off x="938604" y="1446628"/>
            <a:ext cx="10792883" cy="4370387"/>
          </a:xfrm>
        </p:spPr>
        <p:txBody>
          <a:bodyPr/>
          <a:lstStyle/>
          <a:p>
            <a:r>
              <a:rPr lang="en-US" sz="2600" dirty="0"/>
              <a:t>Underserved population making more trips…</a:t>
            </a:r>
          </a:p>
        </p:txBody>
      </p:sp>
      <p:pic>
        <p:nvPicPr>
          <p:cNvPr id="4" name="Picture 3">
            <a:extLst>
              <a:ext uri="{FF2B5EF4-FFF2-40B4-BE49-F238E27FC236}">
                <a16:creationId xmlns:a16="http://schemas.microsoft.com/office/drawing/2014/main" id="{89BFB21A-EE01-4D48-A3CD-957B19DC8ADB}"/>
              </a:ext>
            </a:extLst>
          </p:cNvPr>
          <p:cNvPicPr/>
          <p:nvPr/>
        </p:nvPicPr>
        <p:blipFill>
          <a:blip r:embed="rId2">
            <a:extLst>
              <a:ext uri="{28A0092B-C50C-407E-A947-70E740481C1C}">
                <a14:useLocalDpi xmlns:a14="http://schemas.microsoft.com/office/drawing/2010/main" val="0"/>
              </a:ext>
            </a:extLst>
          </a:blip>
          <a:stretch>
            <a:fillRect/>
          </a:stretch>
        </p:blipFill>
        <p:spPr>
          <a:xfrm>
            <a:off x="2681412" y="2315099"/>
            <a:ext cx="6542314" cy="3853106"/>
          </a:xfrm>
          <a:prstGeom prst="rect">
            <a:avLst/>
          </a:prstGeom>
        </p:spPr>
      </p:pic>
    </p:spTree>
    <p:extLst>
      <p:ext uri="{BB962C8B-B14F-4D97-AF65-F5344CB8AC3E}">
        <p14:creationId xmlns:p14="http://schemas.microsoft.com/office/powerpoint/2010/main" val="221707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4107-DA89-4309-A0A8-2E6F68AA14B8}"/>
              </a:ext>
            </a:extLst>
          </p:cNvPr>
          <p:cNvSpPr>
            <a:spLocks noGrp="1"/>
          </p:cNvSpPr>
          <p:nvPr>
            <p:ph type="title"/>
          </p:nvPr>
        </p:nvSpPr>
        <p:spPr>
          <a:xfrm>
            <a:off x="790223" y="274638"/>
            <a:ext cx="5305778" cy="960728"/>
          </a:xfrm>
        </p:spPr>
        <p:txBody>
          <a:bodyPr/>
          <a:lstStyle/>
          <a:p>
            <a:r>
              <a:rPr lang="en-US" dirty="0"/>
              <a:t>Key Findings: Mode Shift</a:t>
            </a:r>
          </a:p>
        </p:txBody>
      </p:sp>
      <p:sp>
        <p:nvSpPr>
          <p:cNvPr id="3" name="Text Placeholder 2">
            <a:extLst>
              <a:ext uri="{FF2B5EF4-FFF2-40B4-BE49-F238E27FC236}">
                <a16:creationId xmlns:a16="http://schemas.microsoft.com/office/drawing/2014/main" id="{3ABBF0EC-947B-4F57-93F8-B59D8832C158}"/>
              </a:ext>
            </a:extLst>
          </p:cNvPr>
          <p:cNvSpPr>
            <a:spLocks noGrp="1"/>
          </p:cNvSpPr>
          <p:nvPr>
            <p:ph type="body" sz="quarter" idx="10"/>
          </p:nvPr>
        </p:nvSpPr>
        <p:spPr>
          <a:xfrm>
            <a:off x="914400" y="1556053"/>
            <a:ext cx="4015409" cy="4370387"/>
          </a:xfrm>
        </p:spPr>
        <p:txBody>
          <a:bodyPr/>
          <a:lstStyle/>
          <a:p>
            <a:r>
              <a:rPr lang="en-US" sz="2600" dirty="0"/>
              <a:t>Auto mode more likely to shift</a:t>
            </a:r>
          </a:p>
          <a:p>
            <a:r>
              <a:rPr lang="en-US" sz="2600" dirty="0"/>
              <a:t>Shared ride modes more likely to shift</a:t>
            </a:r>
          </a:p>
          <a:p>
            <a:r>
              <a:rPr lang="en-US" sz="2600" dirty="0" err="1"/>
              <a:t>MaaS</a:t>
            </a:r>
            <a:r>
              <a:rPr lang="en-US" sz="2600" dirty="0"/>
              <a:t> Share more attractive than </a:t>
            </a:r>
            <a:r>
              <a:rPr lang="en-US" sz="2600" dirty="0" err="1"/>
              <a:t>MaaS</a:t>
            </a:r>
            <a:r>
              <a:rPr lang="en-US" sz="2600" dirty="0"/>
              <a:t> alone</a:t>
            </a:r>
          </a:p>
        </p:txBody>
      </p:sp>
      <p:pic>
        <p:nvPicPr>
          <p:cNvPr id="4" name="Picture 3">
            <a:extLst>
              <a:ext uri="{FF2B5EF4-FFF2-40B4-BE49-F238E27FC236}">
                <a16:creationId xmlns:a16="http://schemas.microsoft.com/office/drawing/2014/main" id="{EABE9F30-A953-48CA-940D-9E0EB6F53944}"/>
              </a:ext>
            </a:extLst>
          </p:cNvPr>
          <p:cNvPicPr/>
          <p:nvPr/>
        </p:nvPicPr>
        <p:blipFill>
          <a:blip r:embed="rId2">
            <a:extLst>
              <a:ext uri="{28A0092B-C50C-407E-A947-70E740481C1C}">
                <a14:useLocalDpi xmlns:a14="http://schemas.microsoft.com/office/drawing/2010/main" val="0"/>
              </a:ext>
            </a:extLst>
          </a:blip>
          <a:stretch>
            <a:fillRect/>
          </a:stretch>
        </p:blipFill>
        <p:spPr>
          <a:xfrm>
            <a:off x="5195867" y="1349324"/>
            <a:ext cx="6403027" cy="4783847"/>
          </a:xfrm>
          <a:prstGeom prst="rect">
            <a:avLst/>
          </a:prstGeom>
        </p:spPr>
      </p:pic>
    </p:spTree>
    <p:extLst>
      <p:ext uri="{BB962C8B-B14F-4D97-AF65-F5344CB8AC3E}">
        <p14:creationId xmlns:p14="http://schemas.microsoft.com/office/powerpoint/2010/main" val="185075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4107-DA89-4309-A0A8-2E6F68AA14B8}"/>
              </a:ext>
            </a:extLst>
          </p:cNvPr>
          <p:cNvSpPr>
            <a:spLocks noGrp="1"/>
          </p:cNvSpPr>
          <p:nvPr>
            <p:ph type="title"/>
          </p:nvPr>
        </p:nvSpPr>
        <p:spPr/>
        <p:txBody>
          <a:bodyPr/>
          <a:lstStyle/>
          <a:p>
            <a:r>
              <a:rPr lang="en-US" dirty="0"/>
              <a:t>Key Findings: Mode Shift</a:t>
            </a:r>
          </a:p>
        </p:txBody>
      </p:sp>
      <p:sp>
        <p:nvSpPr>
          <p:cNvPr id="3" name="Text Placeholder 2">
            <a:extLst>
              <a:ext uri="{FF2B5EF4-FFF2-40B4-BE49-F238E27FC236}">
                <a16:creationId xmlns:a16="http://schemas.microsoft.com/office/drawing/2014/main" id="{3ABBF0EC-947B-4F57-93F8-B59D8832C158}"/>
              </a:ext>
            </a:extLst>
          </p:cNvPr>
          <p:cNvSpPr>
            <a:spLocks noGrp="1"/>
          </p:cNvSpPr>
          <p:nvPr>
            <p:ph type="body" sz="quarter" idx="10"/>
          </p:nvPr>
        </p:nvSpPr>
        <p:spPr>
          <a:xfrm>
            <a:off x="914400" y="1351288"/>
            <a:ext cx="10667999" cy="4370387"/>
          </a:xfrm>
        </p:spPr>
        <p:txBody>
          <a:bodyPr/>
          <a:lstStyle/>
          <a:p>
            <a:r>
              <a:rPr lang="en-US" sz="2600" dirty="0"/>
              <a:t>Shifting to </a:t>
            </a:r>
            <a:r>
              <a:rPr lang="en-US" sz="2600" dirty="0" err="1"/>
              <a:t>MaaS</a:t>
            </a:r>
            <a:r>
              <a:rPr lang="en-US" sz="2600" dirty="0"/>
              <a:t> more likely in HBO and NHB</a:t>
            </a:r>
          </a:p>
          <a:p>
            <a:r>
              <a:rPr lang="en-US" sz="2600" dirty="0"/>
              <a:t>Transit has largest market share shift to </a:t>
            </a:r>
            <a:r>
              <a:rPr lang="en-US" sz="2600" dirty="0" err="1"/>
              <a:t>MaaS</a:t>
            </a:r>
            <a:r>
              <a:rPr lang="en-US" sz="2600" dirty="0"/>
              <a:t> in NHB </a:t>
            </a:r>
          </a:p>
        </p:txBody>
      </p:sp>
      <p:pic>
        <p:nvPicPr>
          <p:cNvPr id="5" name="Picture 4">
            <a:extLst>
              <a:ext uri="{FF2B5EF4-FFF2-40B4-BE49-F238E27FC236}">
                <a16:creationId xmlns:a16="http://schemas.microsoft.com/office/drawing/2014/main" id="{C1218A03-B585-4467-BFB3-70FF626F4135}"/>
              </a:ext>
            </a:extLst>
          </p:cNvPr>
          <p:cNvPicPr/>
          <p:nvPr/>
        </p:nvPicPr>
        <p:blipFill>
          <a:blip r:embed="rId2">
            <a:extLst>
              <a:ext uri="{28A0092B-C50C-407E-A947-70E740481C1C}">
                <a14:useLocalDpi xmlns:a14="http://schemas.microsoft.com/office/drawing/2010/main" val="0"/>
              </a:ext>
            </a:extLst>
          </a:blip>
          <a:stretch>
            <a:fillRect/>
          </a:stretch>
        </p:blipFill>
        <p:spPr>
          <a:xfrm>
            <a:off x="1167584" y="3242189"/>
            <a:ext cx="4042954" cy="2919549"/>
          </a:xfrm>
          <a:prstGeom prst="rect">
            <a:avLst/>
          </a:prstGeom>
        </p:spPr>
      </p:pic>
      <p:pic>
        <p:nvPicPr>
          <p:cNvPr id="6" name="Picture 5">
            <a:extLst>
              <a:ext uri="{FF2B5EF4-FFF2-40B4-BE49-F238E27FC236}">
                <a16:creationId xmlns:a16="http://schemas.microsoft.com/office/drawing/2014/main" id="{F10F2F9F-971D-4DA6-BA44-BAB2A81D93EA}"/>
              </a:ext>
            </a:extLst>
          </p:cNvPr>
          <p:cNvPicPr/>
          <p:nvPr/>
        </p:nvPicPr>
        <p:blipFill>
          <a:blip r:embed="rId3">
            <a:extLst>
              <a:ext uri="{28A0092B-C50C-407E-A947-70E740481C1C}">
                <a14:useLocalDpi xmlns:a14="http://schemas.microsoft.com/office/drawing/2010/main" val="0"/>
              </a:ext>
            </a:extLst>
          </a:blip>
          <a:stretch>
            <a:fillRect/>
          </a:stretch>
        </p:blipFill>
        <p:spPr>
          <a:xfrm>
            <a:off x="6263013" y="3418767"/>
            <a:ext cx="4588022" cy="2742971"/>
          </a:xfrm>
          <a:prstGeom prst="rect">
            <a:avLst/>
          </a:prstGeom>
        </p:spPr>
      </p:pic>
      <p:sp>
        <p:nvSpPr>
          <p:cNvPr id="7" name="Oval 6">
            <a:extLst>
              <a:ext uri="{FF2B5EF4-FFF2-40B4-BE49-F238E27FC236}">
                <a16:creationId xmlns:a16="http://schemas.microsoft.com/office/drawing/2014/main" id="{3C9CD66D-028E-4C21-8C5E-B0C1715876E2}"/>
              </a:ext>
            </a:extLst>
          </p:cNvPr>
          <p:cNvSpPr/>
          <p:nvPr/>
        </p:nvSpPr>
        <p:spPr>
          <a:xfrm>
            <a:off x="2391311" y="3275122"/>
            <a:ext cx="679268" cy="655528"/>
          </a:xfrm>
          <a:prstGeom prst="ellipse">
            <a:avLst/>
          </a:prstGeom>
          <a:noFill/>
          <a:ln w="285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48DF53-9149-4EFB-B3D6-5F47E4B6E2E7}"/>
              </a:ext>
            </a:extLst>
          </p:cNvPr>
          <p:cNvSpPr/>
          <p:nvPr/>
        </p:nvSpPr>
        <p:spPr>
          <a:xfrm>
            <a:off x="3905120" y="3275122"/>
            <a:ext cx="679268" cy="655528"/>
          </a:xfrm>
          <a:prstGeom prst="ellipse">
            <a:avLst/>
          </a:prstGeom>
          <a:noFill/>
          <a:ln w="28575">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43859510-79AD-4680-BDFF-5DF101F1C4F8}"/>
              </a:ext>
            </a:extLst>
          </p:cNvPr>
          <p:cNvSpPr/>
          <p:nvPr/>
        </p:nvSpPr>
        <p:spPr>
          <a:xfrm>
            <a:off x="6714963" y="2660961"/>
            <a:ext cx="3747141" cy="443756"/>
          </a:xfrm>
          <a:prstGeom prst="wedgeRectCallout">
            <a:avLst>
              <a:gd name="adj1" fmla="val 16461"/>
              <a:gd name="adj2" fmla="val 22551"/>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lumMod val="85000"/>
                    <a:lumOff val="15000"/>
                  </a:schemeClr>
                </a:solidFill>
              </a:rPr>
              <a:t>% Decrease from Transit mode</a:t>
            </a:r>
          </a:p>
        </p:txBody>
      </p:sp>
      <p:sp>
        <p:nvSpPr>
          <p:cNvPr id="14" name="Rectangle 13">
            <a:extLst>
              <a:ext uri="{FF2B5EF4-FFF2-40B4-BE49-F238E27FC236}">
                <a16:creationId xmlns:a16="http://schemas.microsoft.com/office/drawing/2014/main" id="{B4B0DBCB-1E31-4C37-A16A-E44225865F8B}"/>
              </a:ext>
            </a:extLst>
          </p:cNvPr>
          <p:cNvSpPr/>
          <p:nvPr/>
        </p:nvSpPr>
        <p:spPr>
          <a:xfrm>
            <a:off x="1839904" y="2672247"/>
            <a:ext cx="3370634" cy="4437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chemeClr val="tx1">
                    <a:lumMod val="85000"/>
                    <a:lumOff val="15000"/>
                  </a:schemeClr>
                </a:solidFill>
              </a:rPr>
              <a:t>MaaS</a:t>
            </a:r>
            <a:r>
              <a:rPr lang="en-US" b="1" dirty="0">
                <a:solidFill>
                  <a:schemeClr val="tx1">
                    <a:lumMod val="85000"/>
                    <a:lumOff val="15000"/>
                  </a:schemeClr>
                </a:solidFill>
              </a:rPr>
              <a:t> share in HBO and NHB </a:t>
            </a:r>
          </a:p>
        </p:txBody>
      </p:sp>
      <p:cxnSp>
        <p:nvCxnSpPr>
          <p:cNvPr id="16" name="Straight Arrow Connector 15">
            <a:extLst>
              <a:ext uri="{FF2B5EF4-FFF2-40B4-BE49-F238E27FC236}">
                <a16:creationId xmlns:a16="http://schemas.microsoft.com/office/drawing/2014/main" id="{B587FC7E-80B0-4ADE-970A-791E14E817CF}"/>
              </a:ext>
            </a:extLst>
          </p:cNvPr>
          <p:cNvCxnSpPr>
            <a:cxnSpLocks/>
          </p:cNvCxnSpPr>
          <p:nvPr/>
        </p:nvCxnSpPr>
        <p:spPr>
          <a:xfrm flipH="1">
            <a:off x="3058689" y="3116003"/>
            <a:ext cx="454642" cy="252009"/>
          </a:xfrm>
          <a:prstGeom prst="straightConnector1">
            <a:avLst/>
          </a:prstGeom>
          <a:ln w="31750">
            <a:solidFill>
              <a:schemeClr val="tx1">
                <a:lumMod val="75000"/>
                <a:lumOff val="25000"/>
              </a:schemeClr>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39A5DB0-24A5-40D6-B54B-96AA01DA1401}"/>
              </a:ext>
            </a:extLst>
          </p:cNvPr>
          <p:cNvCxnSpPr>
            <a:cxnSpLocks/>
          </p:cNvCxnSpPr>
          <p:nvPr/>
        </p:nvCxnSpPr>
        <p:spPr>
          <a:xfrm>
            <a:off x="3497358" y="3116003"/>
            <a:ext cx="424818" cy="252009"/>
          </a:xfrm>
          <a:prstGeom prst="straightConnector1">
            <a:avLst/>
          </a:prstGeom>
          <a:ln w="31750">
            <a:solidFill>
              <a:schemeClr val="tx1">
                <a:lumMod val="75000"/>
                <a:lumOff val="25000"/>
              </a:schemeClr>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FD17782-67CE-0B4F-986C-37CED903269C}"/>
              </a:ext>
            </a:extLst>
          </p:cNvPr>
          <p:cNvCxnSpPr>
            <a:cxnSpLocks/>
          </p:cNvCxnSpPr>
          <p:nvPr/>
        </p:nvCxnSpPr>
        <p:spPr>
          <a:xfrm>
            <a:off x="9198233" y="3104717"/>
            <a:ext cx="0" cy="363583"/>
          </a:xfrm>
          <a:prstGeom prst="straightConnector1">
            <a:avLst/>
          </a:prstGeom>
          <a:ln w="31750">
            <a:solidFill>
              <a:schemeClr val="tx1">
                <a:lumMod val="75000"/>
                <a:lumOff val="25000"/>
              </a:schemeClr>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71E9-9E28-42A7-8880-ACDC73FB7BC7}"/>
              </a:ext>
            </a:extLst>
          </p:cNvPr>
          <p:cNvSpPr>
            <a:spLocks noGrp="1"/>
          </p:cNvSpPr>
          <p:nvPr>
            <p:ph type="title"/>
          </p:nvPr>
        </p:nvSpPr>
        <p:spPr/>
        <p:txBody>
          <a:bodyPr/>
          <a:lstStyle/>
          <a:p>
            <a:r>
              <a:rPr lang="en-US" dirty="0"/>
              <a:t>Key Findings: Mode Shift</a:t>
            </a:r>
          </a:p>
        </p:txBody>
      </p:sp>
      <p:sp>
        <p:nvSpPr>
          <p:cNvPr id="3" name="Text Placeholder 2">
            <a:extLst>
              <a:ext uri="{FF2B5EF4-FFF2-40B4-BE49-F238E27FC236}">
                <a16:creationId xmlns:a16="http://schemas.microsoft.com/office/drawing/2014/main" id="{F5059673-77D5-4F35-9524-FAEBEBD5E0E0}"/>
              </a:ext>
            </a:extLst>
          </p:cNvPr>
          <p:cNvSpPr>
            <a:spLocks noGrp="1"/>
          </p:cNvSpPr>
          <p:nvPr>
            <p:ph type="body" sz="quarter" idx="10"/>
          </p:nvPr>
        </p:nvSpPr>
        <p:spPr>
          <a:xfrm>
            <a:off x="953192" y="1374562"/>
            <a:ext cx="10792883" cy="1352456"/>
          </a:xfrm>
        </p:spPr>
        <p:txBody>
          <a:bodyPr/>
          <a:lstStyle/>
          <a:p>
            <a:r>
              <a:rPr lang="en-US" sz="2600" dirty="0" err="1"/>
              <a:t>MaaS</a:t>
            </a:r>
            <a:r>
              <a:rPr lang="en-US" sz="2600" dirty="0"/>
              <a:t> competes most effectively with local bus among available transit modes</a:t>
            </a:r>
          </a:p>
          <a:p>
            <a:r>
              <a:rPr lang="en-US" sz="2600" dirty="0" err="1"/>
              <a:t>MaaS</a:t>
            </a:r>
            <a:r>
              <a:rPr lang="en-US" sz="2600" dirty="0"/>
              <a:t> is more desirable for shorter trips </a:t>
            </a:r>
          </a:p>
        </p:txBody>
      </p:sp>
      <p:pic>
        <p:nvPicPr>
          <p:cNvPr id="4" name="Picture 3">
            <a:extLst>
              <a:ext uri="{FF2B5EF4-FFF2-40B4-BE49-F238E27FC236}">
                <a16:creationId xmlns:a16="http://schemas.microsoft.com/office/drawing/2014/main" id="{C6D01DEB-B177-4D6C-86DC-C2C1CD8BE755}"/>
              </a:ext>
            </a:extLst>
          </p:cNvPr>
          <p:cNvPicPr/>
          <p:nvPr/>
        </p:nvPicPr>
        <p:blipFill>
          <a:blip r:embed="rId2">
            <a:extLst>
              <a:ext uri="{28A0092B-C50C-407E-A947-70E740481C1C}">
                <a14:useLocalDpi xmlns:a14="http://schemas.microsoft.com/office/drawing/2010/main" val="0"/>
              </a:ext>
            </a:extLst>
          </a:blip>
          <a:stretch>
            <a:fillRect/>
          </a:stretch>
        </p:blipFill>
        <p:spPr>
          <a:xfrm>
            <a:off x="802569" y="2866214"/>
            <a:ext cx="5547064" cy="3364389"/>
          </a:xfrm>
          <a:prstGeom prst="rect">
            <a:avLst/>
          </a:prstGeom>
        </p:spPr>
      </p:pic>
      <p:pic>
        <p:nvPicPr>
          <p:cNvPr id="5" name="Picture 4">
            <a:extLst>
              <a:ext uri="{FF2B5EF4-FFF2-40B4-BE49-F238E27FC236}">
                <a16:creationId xmlns:a16="http://schemas.microsoft.com/office/drawing/2014/main" id="{C5F5A248-CA5A-44D2-9C40-41A014B9C9D6}"/>
              </a:ext>
            </a:extLst>
          </p:cNvPr>
          <p:cNvPicPr/>
          <p:nvPr/>
        </p:nvPicPr>
        <p:blipFill>
          <a:blip r:embed="rId3"/>
          <a:stretch>
            <a:fillRect/>
          </a:stretch>
        </p:blipFill>
        <p:spPr>
          <a:xfrm>
            <a:off x="6724383" y="2843793"/>
            <a:ext cx="5062332" cy="3364389"/>
          </a:xfrm>
          <a:prstGeom prst="rect">
            <a:avLst/>
          </a:prstGeom>
        </p:spPr>
      </p:pic>
      <p:sp>
        <p:nvSpPr>
          <p:cNvPr id="7" name="Oval 6">
            <a:extLst>
              <a:ext uri="{FF2B5EF4-FFF2-40B4-BE49-F238E27FC236}">
                <a16:creationId xmlns:a16="http://schemas.microsoft.com/office/drawing/2014/main" id="{9CAD32C5-6362-4DEE-867C-F4227F7F5902}"/>
              </a:ext>
            </a:extLst>
          </p:cNvPr>
          <p:cNvSpPr/>
          <p:nvPr/>
        </p:nvSpPr>
        <p:spPr>
          <a:xfrm>
            <a:off x="7071911" y="3322726"/>
            <a:ext cx="3757904" cy="602165"/>
          </a:xfrm>
          <a:prstGeom prst="ellipse">
            <a:avLst/>
          </a:prstGeom>
          <a:noFill/>
          <a:ln w="34925">
            <a:solidFill>
              <a:schemeClr val="tx1">
                <a:lumMod val="85000"/>
                <a:lumOff val="1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790679F-EF50-4C14-862C-DDA21CB30BCB}"/>
              </a:ext>
            </a:extLst>
          </p:cNvPr>
          <p:cNvSpPr/>
          <p:nvPr/>
        </p:nvSpPr>
        <p:spPr>
          <a:xfrm>
            <a:off x="7071911" y="4362177"/>
            <a:ext cx="3757904" cy="602165"/>
          </a:xfrm>
          <a:prstGeom prst="ellipse">
            <a:avLst/>
          </a:prstGeom>
          <a:noFill/>
          <a:ln w="34925">
            <a:solidFill>
              <a:schemeClr val="tx1">
                <a:lumMod val="85000"/>
                <a:lumOff val="1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1993CD-F632-4967-A6D6-DA1733280DCB}"/>
              </a:ext>
            </a:extLst>
          </p:cNvPr>
          <p:cNvSpPr/>
          <p:nvPr/>
        </p:nvSpPr>
        <p:spPr>
          <a:xfrm>
            <a:off x="7071911" y="5359412"/>
            <a:ext cx="3757904" cy="602165"/>
          </a:xfrm>
          <a:prstGeom prst="ellipse">
            <a:avLst/>
          </a:prstGeom>
          <a:noFill/>
          <a:ln w="34925">
            <a:solidFill>
              <a:schemeClr val="tx1">
                <a:lumMod val="85000"/>
                <a:lumOff val="1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0ADB23B-3D1A-4BD6-89B7-50BE80484D17}"/>
              </a:ext>
            </a:extLst>
          </p:cNvPr>
          <p:cNvSpPr/>
          <p:nvPr/>
        </p:nvSpPr>
        <p:spPr>
          <a:xfrm>
            <a:off x="1168208" y="4270130"/>
            <a:ext cx="345688" cy="1573794"/>
          </a:xfrm>
          <a:prstGeom prst="ellipse">
            <a:avLst/>
          </a:prstGeom>
          <a:noFill/>
          <a:ln w="28575">
            <a:solidFill>
              <a:schemeClr val="tx1">
                <a:lumMod val="85000"/>
                <a:lumOff val="1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354AC4-32CB-426C-BDAC-C4DA1C915CA0}"/>
              </a:ext>
            </a:extLst>
          </p:cNvPr>
          <p:cNvSpPr/>
          <p:nvPr/>
        </p:nvSpPr>
        <p:spPr>
          <a:xfrm>
            <a:off x="2125485" y="4762303"/>
            <a:ext cx="270308" cy="1075945"/>
          </a:xfrm>
          <a:prstGeom prst="ellipse">
            <a:avLst/>
          </a:prstGeom>
          <a:noFill/>
          <a:ln w="28575">
            <a:solidFill>
              <a:schemeClr val="tx1">
                <a:lumMod val="85000"/>
                <a:lumOff val="1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1A594A-38F3-4ECB-94BC-5865658517D6}"/>
              </a:ext>
            </a:extLst>
          </p:cNvPr>
          <p:cNvSpPr/>
          <p:nvPr/>
        </p:nvSpPr>
        <p:spPr>
          <a:xfrm>
            <a:off x="3044417" y="4475159"/>
            <a:ext cx="297070" cy="1352456"/>
          </a:xfrm>
          <a:prstGeom prst="ellipse">
            <a:avLst/>
          </a:prstGeom>
          <a:noFill/>
          <a:ln w="28575">
            <a:solidFill>
              <a:schemeClr val="tx1">
                <a:lumMod val="85000"/>
                <a:lumOff val="1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1E8AFE7-8496-4360-8726-49BFB7A604D0}"/>
              </a:ext>
            </a:extLst>
          </p:cNvPr>
          <p:cNvSpPr/>
          <p:nvPr/>
        </p:nvSpPr>
        <p:spPr>
          <a:xfrm>
            <a:off x="3963524" y="3188688"/>
            <a:ext cx="318743" cy="2702725"/>
          </a:xfrm>
          <a:prstGeom prst="ellipse">
            <a:avLst/>
          </a:prstGeom>
          <a:noFill/>
          <a:ln w="28575">
            <a:solidFill>
              <a:schemeClr val="tx1">
                <a:lumMod val="85000"/>
                <a:lumOff val="1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23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F604-D665-4DAE-8073-8CAC0BE6AC3B}"/>
              </a:ext>
            </a:extLst>
          </p:cNvPr>
          <p:cNvSpPr>
            <a:spLocks noGrp="1"/>
          </p:cNvSpPr>
          <p:nvPr>
            <p:ph type="title"/>
          </p:nvPr>
        </p:nvSpPr>
        <p:spPr>
          <a:xfrm>
            <a:off x="790222" y="274638"/>
            <a:ext cx="3753203" cy="960728"/>
          </a:xfrm>
        </p:spPr>
        <p:txBody>
          <a:bodyPr/>
          <a:lstStyle/>
          <a:p>
            <a:r>
              <a:rPr lang="en-US" dirty="0"/>
              <a:t>VMT Changes</a:t>
            </a:r>
          </a:p>
        </p:txBody>
      </p:sp>
      <p:sp>
        <p:nvSpPr>
          <p:cNvPr id="3" name="Text Placeholder 2">
            <a:extLst>
              <a:ext uri="{FF2B5EF4-FFF2-40B4-BE49-F238E27FC236}">
                <a16:creationId xmlns:a16="http://schemas.microsoft.com/office/drawing/2014/main" id="{9004C499-04DB-4E94-941D-A62A106654AD}"/>
              </a:ext>
            </a:extLst>
          </p:cNvPr>
          <p:cNvSpPr>
            <a:spLocks noGrp="1"/>
          </p:cNvSpPr>
          <p:nvPr>
            <p:ph type="body" sz="quarter" idx="10"/>
          </p:nvPr>
        </p:nvSpPr>
        <p:spPr>
          <a:xfrm>
            <a:off x="2054384" y="1630644"/>
            <a:ext cx="3027087" cy="678202"/>
          </a:xfrm>
        </p:spPr>
        <p:txBody>
          <a:bodyPr/>
          <a:lstStyle/>
          <a:p>
            <a:pPr marL="119063" indent="0">
              <a:buNone/>
            </a:pPr>
            <a:r>
              <a:rPr lang="en-US" sz="2400" dirty="0"/>
              <a:t>No Repositioning</a:t>
            </a:r>
          </a:p>
        </p:txBody>
      </p:sp>
      <p:sp>
        <p:nvSpPr>
          <p:cNvPr id="5" name="Text Placeholder 2">
            <a:extLst>
              <a:ext uri="{FF2B5EF4-FFF2-40B4-BE49-F238E27FC236}">
                <a16:creationId xmlns:a16="http://schemas.microsoft.com/office/drawing/2014/main" id="{EBA93A82-271F-4DEA-8ED2-F37E98BF1A94}"/>
              </a:ext>
            </a:extLst>
          </p:cNvPr>
          <p:cNvSpPr txBox="1">
            <a:spLocks/>
          </p:cNvSpPr>
          <p:nvPr/>
        </p:nvSpPr>
        <p:spPr>
          <a:xfrm>
            <a:off x="6755314" y="1632694"/>
            <a:ext cx="3783980" cy="678202"/>
          </a:xfrm>
          <a:prstGeom prst="rect">
            <a:avLst/>
          </a:prstGeom>
        </p:spPr>
        <p:txBody>
          <a:bodyPr vert="horz" lIns="91440" tIns="45720" rIns="91440" bIns="45720" rtlCol="0">
            <a:noAutofit/>
          </a:bodyPr>
          <a:lstStyle>
            <a:lvl1pPr marL="398463" indent="-279400" algn="l" defTabSz="457200" rtl="0" eaLnBrk="1" latinLnBrk="0" hangingPunct="1">
              <a:spcBef>
                <a:spcPct val="20000"/>
              </a:spcBef>
              <a:buFont typeface="Arial"/>
              <a:buChar char="•"/>
              <a:defRPr sz="28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indent="0" algn="ctr">
              <a:buNone/>
            </a:pPr>
            <a:r>
              <a:rPr lang="en-US" sz="2400" dirty="0"/>
              <a:t>	With Repositioning</a:t>
            </a:r>
          </a:p>
        </p:txBody>
      </p:sp>
      <p:grpSp>
        <p:nvGrpSpPr>
          <p:cNvPr id="13" name="Group 12">
            <a:extLst>
              <a:ext uri="{FF2B5EF4-FFF2-40B4-BE49-F238E27FC236}">
                <a16:creationId xmlns:a16="http://schemas.microsoft.com/office/drawing/2014/main" id="{D3016A94-83FE-495F-95E0-3033ECDBBA63}"/>
              </a:ext>
            </a:extLst>
          </p:cNvPr>
          <p:cNvGrpSpPr/>
          <p:nvPr/>
        </p:nvGrpSpPr>
        <p:grpSpPr>
          <a:xfrm>
            <a:off x="1006450" y="2072640"/>
            <a:ext cx="4541198" cy="4118542"/>
            <a:chOff x="999181" y="2443565"/>
            <a:chExt cx="3402884" cy="3272931"/>
          </a:xfrm>
        </p:grpSpPr>
        <p:pic>
          <p:nvPicPr>
            <p:cNvPr id="7" name="Picture 6">
              <a:extLst>
                <a:ext uri="{FF2B5EF4-FFF2-40B4-BE49-F238E27FC236}">
                  <a16:creationId xmlns:a16="http://schemas.microsoft.com/office/drawing/2014/main" id="{8DFD33C0-AF81-45A8-96E0-E80BFED403F6}"/>
                </a:ext>
              </a:extLst>
            </p:cNvPr>
            <p:cNvPicPr/>
            <p:nvPr/>
          </p:nvPicPr>
          <p:blipFill>
            <a:blip r:embed="rId2"/>
            <a:stretch>
              <a:fillRect/>
            </a:stretch>
          </p:blipFill>
          <p:spPr>
            <a:xfrm>
              <a:off x="999181" y="2443565"/>
              <a:ext cx="3402884" cy="3272931"/>
            </a:xfrm>
            <a:prstGeom prst="rect">
              <a:avLst/>
            </a:prstGeom>
          </p:spPr>
        </p:pic>
        <p:cxnSp>
          <p:nvCxnSpPr>
            <p:cNvPr id="12" name="Straight Arrow Connector 11">
              <a:extLst>
                <a:ext uri="{FF2B5EF4-FFF2-40B4-BE49-F238E27FC236}">
                  <a16:creationId xmlns:a16="http://schemas.microsoft.com/office/drawing/2014/main" id="{6FD94A91-1178-4A2D-8D19-492446C2DD94}"/>
                </a:ext>
              </a:extLst>
            </p:cNvPr>
            <p:cNvCxnSpPr>
              <a:cxnSpLocks/>
            </p:cNvCxnSpPr>
            <p:nvPr/>
          </p:nvCxnSpPr>
          <p:spPr>
            <a:xfrm>
              <a:off x="1860594" y="3627187"/>
              <a:ext cx="2293801" cy="101017"/>
            </a:xfrm>
            <a:prstGeom prst="straightConnector1">
              <a:avLst/>
            </a:prstGeom>
            <a:ln w="28575">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E3628E2F-F584-47E2-AC31-79759B1FEB49}"/>
              </a:ext>
            </a:extLst>
          </p:cNvPr>
          <p:cNvGrpSpPr/>
          <p:nvPr/>
        </p:nvGrpSpPr>
        <p:grpSpPr>
          <a:xfrm>
            <a:off x="6414555" y="2063523"/>
            <a:ext cx="4669759" cy="4127659"/>
            <a:chOff x="5282408" y="2282267"/>
            <a:chExt cx="3408727" cy="3270940"/>
          </a:xfrm>
        </p:grpSpPr>
        <p:pic>
          <p:nvPicPr>
            <p:cNvPr id="8" name="Picture 7">
              <a:extLst>
                <a:ext uri="{FF2B5EF4-FFF2-40B4-BE49-F238E27FC236}">
                  <a16:creationId xmlns:a16="http://schemas.microsoft.com/office/drawing/2014/main" id="{8AE3370E-0F62-4A25-8DBB-7308ECA7D679}"/>
                </a:ext>
              </a:extLst>
            </p:cNvPr>
            <p:cNvPicPr/>
            <p:nvPr/>
          </p:nvPicPr>
          <p:blipFill>
            <a:blip r:embed="rId3"/>
            <a:stretch>
              <a:fillRect/>
            </a:stretch>
          </p:blipFill>
          <p:spPr>
            <a:xfrm>
              <a:off x="5282408" y="2282267"/>
              <a:ext cx="3408727" cy="3270940"/>
            </a:xfrm>
            <a:prstGeom prst="rect">
              <a:avLst/>
            </a:prstGeom>
          </p:spPr>
        </p:pic>
        <p:cxnSp>
          <p:nvCxnSpPr>
            <p:cNvPr id="15" name="Straight Arrow Connector 14">
              <a:extLst>
                <a:ext uri="{FF2B5EF4-FFF2-40B4-BE49-F238E27FC236}">
                  <a16:creationId xmlns:a16="http://schemas.microsoft.com/office/drawing/2014/main" id="{EC77FCDA-75A6-45C6-A07E-BA569276158D}"/>
                </a:ext>
              </a:extLst>
            </p:cNvPr>
            <p:cNvCxnSpPr>
              <a:cxnSpLocks/>
            </p:cNvCxnSpPr>
            <p:nvPr/>
          </p:nvCxnSpPr>
          <p:spPr>
            <a:xfrm flipV="1">
              <a:off x="6068997" y="2994780"/>
              <a:ext cx="2182578" cy="575735"/>
            </a:xfrm>
            <a:prstGeom prst="straightConnector1">
              <a:avLst/>
            </a:prstGeom>
            <a:ln w="28575">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677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3" y="274638"/>
            <a:ext cx="4353278" cy="960728"/>
          </a:xfrm>
        </p:spPr>
        <p:txBody>
          <a:bodyPr/>
          <a:lstStyle/>
          <a:p>
            <a:r>
              <a:rPr lang="en-US" dirty="0"/>
              <a:t>Summary</a:t>
            </a:r>
          </a:p>
        </p:txBody>
      </p:sp>
      <p:sp>
        <p:nvSpPr>
          <p:cNvPr id="3" name="Text Placeholder 2"/>
          <p:cNvSpPr>
            <a:spLocks noGrp="1"/>
          </p:cNvSpPr>
          <p:nvPr>
            <p:ph type="body" sz="quarter" idx="10"/>
          </p:nvPr>
        </p:nvSpPr>
        <p:spPr>
          <a:xfrm>
            <a:off x="1033670" y="1652660"/>
            <a:ext cx="9924843" cy="4095624"/>
          </a:xfrm>
        </p:spPr>
        <p:txBody>
          <a:bodyPr/>
          <a:lstStyle/>
          <a:p>
            <a:pPr marL="285750" indent="-285750">
              <a:spcBef>
                <a:spcPts val="1800"/>
              </a:spcBef>
              <a:buFont typeface="Arial" panose="020B0604020202020204" pitchFamily="34" charset="0"/>
              <a:buChar char="•"/>
            </a:pPr>
            <a:r>
              <a:rPr lang="en-US" sz="2800" dirty="0"/>
              <a:t>Total trips increase by 1% to 7%</a:t>
            </a:r>
          </a:p>
          <a:p>
            <a:pPr marL="285750" indent="-285750">
              <a:spcBef>
                <a:spcPts val="1800"/>
              </a:spcBef>
              <a:buFont typeface="Arial" panose="020B0604020202020204" pitchFamily="34" charset="0"/>
              <a:buChar char="•"/>
            </a:pPr>
            <a:r>
              <a:rPr lang="en-US" sz="2800" dirty="0" err="1"/>
              <a:t>MaaS</a:t>
            </a:r>
            <a:r>
              <a:rPr lang="en-US" sz="2800" dirty="0"/>
              <a:t> competes more with auto and non-motorized, except for NHB trips</a:t>
            </a:r>
          </a:p>
          <a:p>
            <a:pPr marL="285750" indent="-285750">
              <a:spcBef>
                <a:spcPts val="1800"/>
              </a:spcBef>
              <a:buFont typeface="Arial" panose="020B0604020202020204" pitchFamily="34" charset="0"/>
              <a:buChar char="•"/>
            </a:pPr>
            <a:r>
              <a:rPr lang="en-US" sz="2800" dirty="0" err="1"/>
              <a:t>MaaS</a:t>
            </a:r>
            <a:r>
              <a:rPr lang="en-US" sz="2800" dirty="0"/>
              <a:t> competes most effectively with local bus among available transit modes</a:t>
            </a:r>
          </a:p>
          <a:p>
            <a:pPr marL="285750" indent="-285750">
              <a:spcBef>
                <a:spcPts val="1800"/>
              </a:spcBef>
              <a:buFont typeface="Arial" panose="020B0604020202020204" pitchFamily="34" charset="0"/>
              <a:buChar char="•"/>
            </a:pPr>
            <a:r>
              <a:rPr lang="en-US" sz="2800" dirty="0" err="1"/>
              <a:t>MaaS</a:t>
            </a:r>
            <a:r>
              <a:rPr lang="en-US" sz="2800" dirty="0"/>
              <a:t> shared is more attractive than </a:t>
            </a:r>
            <a:r>
              <a:rPr lang="en-US" sz="2800" dirty="0" err="1"/>
              <a:t>MaaS</a:t>
            </a:r>
            <a:r>
              <a:rPr lang="en-US" sz="2800" dirty="0"/>
              <a:t> alone</a:t>
            </a:r>
          </a:p>
          <a:p>
            <a:pPr marL="285750" indent="-285750">
              <a:spcBef>
                <a:spcPts val="1800"/>
              </a:spcBef>
              <a:buFont typeface="Arial" panose="020B0604020202020204" pitchFamily="34" charset="0"/>
              <a:buChar char="•"/>
            </a:pPr>
            <a:r>
              <a:rPr lang="en-US" sz="2800" dirty="0"/>
              <a:t>VMT increased by 4% to 9% </a:t>
            </a:r>
          </a:p>
          <a:p>
            <a:pPr marL="285750" indent="-285750">
              <a:spcBef>
                <a:spcPts val="18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228968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p>
        </p:txBody>
      </p:sp>
      <p:sp>
        <p:nvSpPr>
          <p:cNvPr id="3" name="Text Placeholder 2"/>
          <p:cNvSpPr>
            <a:spLocks noGrp="1"/>
          </p:cNvSpPr>
          <p:nvPr>
            <p:ph type="body" sz="quarter" idx="10"/>
          </p:nvPr>
        </p:nvSpPr>
        <p:spPr>
          <a:xfrm>
            <a:off x="1033866" y="1621597"/>
            <a:ext cx="11197890" cy="1819212"/>
          </a:xfrm>
        </p:spPr>
        <p:txBody>
          <a:bodyPr/>
          <a:lstStyle/>
          <a:p>
            <a:pPr marL="285750" indent="-285750">
              <a:spcBef>
                <a:spcPts val="1800"/>
              </a:spcBef>
              <a:buFont typeface="Arial" panose="020B0604020202020204" pitchFamily="34" charset="0"/>
              <a:buChar char="•"/>
            </a:pPr>
            <a:r>
              <a:rPr lang="en-US" sz="2800" dirty="0"/>
              <a:t>Results are “What if”</a:t>
            </a:r>
          </a:p>
          <a:p>
            <a:pPr marL="285750" indent="-285750">
              <a:spcBef>
                <a:spcPts val="1800"/>
              </a:spcBef>
              <a:buFont typeface="Arial" panose="020B0604020202020204" pitchFamily="34" charset="0"/>
              <a:buChar char="•"/>
            </a:pPr>
            <a:r>
              <a:rPr lang="en-US" sz="2800" dirty="0"/>
              <a:t>Repositioning trips impact on roadway capacity and </a:t>
            </a:r>
            <a:br>
              <a:rPr lang="en-US" sz="2800" dirty="0"/>
            </a:br>
            <a:r>
              <a:rPr lang="en-US" sz="2800" dirty="0"/>
              <a:t>auto ownership</a:t>
            </a:r>
          </a:p>
          <a:p>
            <a:pPr marL="285750" indent="-285750">
              <a:spcBef>
                <a:spcPts val="1800"/>
              </a:spcBef>
              <a:buFont typeface="Arial" panose="020B0604020202020204" pitchFamily="34" charset="0"/>
              <a:buChar char="•"/>
            </a:pPr>
            <a:r>
              <a:rPr lang="en-US" sz="2800" dirty="0"/>
              <a:t>Security and safety concerns not considered in SAV</a:t>
            </a:r>
          </a:p>
          <a:p>
            <a:pPr marL="285750" indent="-285750">
              <a:spcBef>
                <a:spcPts val="1800"/>
              </a:spcBef>
              <a:buFont typeface="Arial" panose="020B0604020202020204" pitchFamily="34" charset="0"/>
              <a:buChar char="•"/>
            </a:pPr>
            <a:endParaRPr lang="en-US" sz="3000" dirty="0"/>
          </a:p>
        </p:txBody>
      </p:sp>
    </p:spTree>
    <p:extLst>
      <p:ext uri="{BB962C8B-B14F-4D97-AF65-F5344CB8AC3E}">
        <p14:creationId xmlns:p14="http://schemas.microsoft.com/office/powerpoint/2010/main" val="389655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Robert Chamberlin</a:t>
            </a:r>
          </a:p>
        </p:txBody>
      </p:sp>
      <p:sp>
        <p:nvSpPr>
          <p:cNvPr id="3" name="Text Placeholder 2"/>
          <p:cNvSpPr>
            <a:spLocks noGrp="1"/>
          </p:cNvSpPr>
          <p:nvPr>
            <p:ph type="body" sz="quarter" idx="11"/>
          </p:nvPr>
        </p:nvSpPr>
        <p:spPr>
          <a:xfrm>
            <a:off x="4260851" y="3936517"/>
            <a:ext cx="5884333" cy="222407"/>
          </a:xfrm>
        </p:spPr>
        <p:txBody>
          <a:bodyPr/>
          <a:lstStyle/>
          <a:p>
            <a:r>
              <a:rPr lang="en-US" dirty="0"/>
              <a:t>Senior Director</a:t>
            </a:r>
          </a:p>
        </p:txBody>
      </p:sp>
      <p:sp>
        <p:nvSpPr>
          <p:cNvPr id="4" name="Text Placeholder 3"/>
          <p:cNvSpPr>
            <a:spLocks noGrp="1"/>
          </p:cNvSpPr>
          <p:nvPr>
            <p:ph type="body" sz="quarter" idx="12"/>
          </p:nvPr>
        </p:nvSpPr>
        <p:spPr/>
        <p:txBody>
          <a:bodyPr/>
          <a:lstStyle/>
          <a:p>
            <a:r>
              <a:rPr lang="en-US" dirty="0">
                <a:hlinkClick r:id="rId2">
                  <a:extLst>
                    <a:ext uri="{A12FA001-AC4F-418D-AE19-62706E023703}">
                      <ahyp:hlinkClr xmlns:ahyp="http://schemas.microsoft.com/office/drawing/2018/hyperlinkcolor" val="tx"/>
                    </a:ext>
                  </a:extLst>
                </a:hlinkClick>
              </a:rPr>
              <a:t>Bob.Chamberlin@rsginc.com</a:t>
            </a:r>
            <a:endParaRPr lang="en-US" dirty="0"/>
          </a:p>
          <a:p>
            <a:r>
              <a:rPr lang="en-US" dirty="0"/>
              <a:t>801-744-3902</a:t>
            </a:r>
          </a:p>
        </p:txBody>
      </p:sp>
      <p:sp>
        <p:nvSpPr>
          <p:cNvPr id="5" name="Text Placeholder 4"/>
          <p:cNvSpPr>
            <a:spLocks noGrp="1"/>
          </p:cNvSpPr>
          <p:nvPr>
            <p:ph type="body" sz="quarter" idx="13"/>
          </p:nvPr>
        </p:nvSpPr>
        <p:spPr/>
        <p:txBody>
          <a:bodyPr/>
          <a:lstStyle/>
          <a:p>
            <a:r>
              <a:rPr lang="en-US" dirty="0"/>
              <a:t>Jason Chen</a:t>
            </a:r>
          </a:p>
        </p:txBody>
      </p:sp>
      <p:sp>
        <p:nvSpPr>
          <p:cNvPr id="6" name="Text Placeholder 5"/>
          <p:cNvSpPr>
            <a:spLocks noGrp="1"/>
          </p:cNvSpPr>
          <p:nvPr>
            <p:ph type="body" sz="quarter" idx="14"/>
          </p:nvPr>
        </p:nvSpPr>
        <p:spPr>
          <a:xfrm>
            <a:off x="4260145" y="5403346"/>
            <a:ext cx="5884333" cy="295275"/>
          </a:xfrm>
        </p:spPr>
        <p:txBody>
          <a:bodyPr/>
          <a:lstStyle/>
          <a:p>
            <a:r>
              <a:rPr lang="en-US" dirty="0"/>
              <a:t>Consultant</a:t>
            </a:r>
          </a:p>
        </p:txBody>
      </p:sp>
      <p:sp>
        <p:nvSpPr>
          <p:cNvPr id="7" name="Text Placeholder 6"/>
          <p:cNvSpPr>
            <a:spLocks noGrp="1"/>
          </p:cNvSpPr>
          <p:nvPr>
            <p:ph type="body" sz="quarter" idx="15"/>
          </p:nvPr>
        </p:nvSpPr>
        <p:spPr/>
        <p:txBody>
          <a:bodyPr/>
          <a:lstStyle/>
          <a:p>
            <a:r>
              <a:rPr lang="en-US" dirty="0">
                <a:hlinkClick r:id="rId3">
                  <a:extLst>
                    <a:ext uri="{A12FA001-AC4F-418D-AE19-62706E023703}">
                      <ahyp:hlinkClr xmlns:ahyp="http://schemas.microsoft.com/office/drawing/2018/hyperlinkcolor" val="tx"/>
                    </a:ext>
                  </a:extLst>
                </a:hlinkClick>
              </a:rPr>
              <a:t>Jason.Chen@rsginc.com</a:t>
            </a:r>
            <a:endParaRPr lang="en-US" dirty="0"/>
          </a:p>
          <a:p>
            <a:r>
              <a:rPr lang="en-US" dirty="0"/>
              <a:t>802-295-4999	</a:t>
            </a:r>
          </a:p>
        </p:txBody>
      </p:sp>
    </p:spTree>
    <p:extLst>
      <p:ext uri="{BB962C8B-B14F-4D97-AF65-F5344CB8AC3E}">
        <p14:creationId xmlns:p14="http://schemas.microsoft.com/office/powerpoint/2010/main" val="317164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2E608-E2E5-2A45-B943-E883AC1D946E}"/>
              </a:ext>
            </a:extLst>
          </p:cNvPr>
          <p:cNvSpPr/>
          <p:nvPr/>
        </p:nvSpPr>
        <p:spPr>
          <a:xfrm>
            <a:off x="0" y="1570383"/>
            <a:ext cx="12192000" cy="124832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Key Question</a:t>
            </a:r>
          </a:p>
        </p:txBody>
      </p:sp>
      <p:sp>
        <p:nvSpPr>
          <p:cNvPr id="3" name="Text Placeholder 2"/>
          <p:cNvSpPr>
            <a:spLocks noGrp="1"/>
          </p:cNvSpPr>
          <p:nvPr>
            <p:ph type="body" sz="quarter" idx="10"/>
          </p:nvPr>
        </p:nvSpPr>
        <p:spPr>
          <a:xfrm>
            <a:off x="1300773" y="1714329"/>
            <a:ext cx="9443427" cy="1144137"/>
          </a:xfrm>
        </p:spPr>
        <p:txBody>
          <a:bodyPr/>
          <a:lstStyle/>
          <a:p>
            <a:pPr marL="119063" indent="0" algn="ctr">
              <a:buNone/>
            </a:pPr>
            <a:r>
              <a:rPr lang="en-US" b="1" dirty="0">
                <a:solidFill>
                  <a:schemeClr val="bg1"/>
                </a:solidFill>
              </a:rPr>
              <a:t>How will shared/connected/autonomous vehicles </a:t>
            </a:r>
            <a:br>
              <a:rPr lang="en-US" b="1" dirty="0">
                <a:solidFill>
                  <a:schemeClr val="bg1"/>
                </a:solidFill>
              </a:rPr>
            </a:br>
            <a:r>
              <a:rPr lang="en-US" b="1" dirty="0">
                <a:solidFill>
                  <a:schemeClr val="bg1"/>
                </a:solidFill>
              </a:rPr>
              <a:t>affect VMT in Utah?</a:t>
            </a:r>
          </a:p>
          <a:p>
            <a:pPr marL="119063" indent="0">
              <a:buNone/>
            </a:pPr>
            <a:endParaRPr lang="en-US" dirty="0"/>
          </a:p>
        </p:txBody>
      </p:sp>
      <p:pic>
        <p:nvPicPr>
          <p:cNvPr id="5" name="Picture 4">
            <a:extLst>
              <a:ext uri="{FF2B5EF4-FFF2-40B4-BE49-F238E27FC236}">
                <a16:creationId xmlns:a16="http://schemas.microsoft.com/office/drawing/2014/main" id="{0457FE8B-5731-45F9-9BEB-5CB626F3662F}"/>
              </a:ext>
            </a:extLst>
          </p:cNvPr>
          <p:cNvPicPr>
            <a:picLocks noChangeAspect="1"/>
          </p:cNvPicPr>
          <p:nvPr/>
        </p:nvPicPr>
        <p:blipFill>
          <a:blip r:embed="rId3"/>
          <a:stretch>
            <a:fillRect/>
          </a:stretch>
        </p:blipFill>
        <p:spPr>
          <a:xfrm>
            <a:off x="4191586" y="3257917"/>
            <a:ext cx="3808828" cy="2543175"/>
          </a:xfrm>
          <a:prstGeom prst="rect">
            <a:avLst/>
          </a:prstGeom>
        </p:spPr>
      </p:pic>
    </p:spTree>
    <p:extLst>
      <p:ext uri="{BB962C8B-B14F-4D97-AF65-F5344CB8AC3E}">
        <p14:creationId xmlns:p14="http://schemas.microsoft.com/office/powerpoint/2010/main" val="78966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3" y="278044"/>
            <a:ext cx="8356999" cy="960728"/>
          </a:xfrm>
        </p:spPr>
        <p:txBody>
          <a:bodyPr>
            <a:normAutofit/>
          </a:bodyPr>
          <a:lstStyle/>
          <a:p>
            <a:r>
              <a:rPr lang="en-US" dirty="0"/>
              <a:t>How We Will Address the Question</a:t>
            </a:r>
          </a:p>
        </p:txBody>
      </p:sp>
      <p:sp>
        <p:nvSpPr>
          <p:cNvPr id="3" name="Text Placeholder 2"/>
          <p:cNvSpPr>
            <a:spLocks noGrp="1"/>
          </p:cNvSpPr>
          <p:nvPr>
            <p:ph type="body" sz="quarter" idx="10"/>
          </p:nvPr>
        </p:nvSpPr>
        <p:spPr>
          <a:xfrm>
            <a:off x="920871" y="1514458"/>
            <a:ext cx="8094662" cy="2272283"/>
          </a:xfrm>
          <a:solidFill>
            <a:schemeClr val="bg1"/>
          </a:solidFill>
        </p:spPr>
        <p:txBody>
          <a:bodyPr/>
          <a:lstStyle/>
          <a:p>
            <a:r>
              <a:rPr lang="en-US" sz="2600" dirty="0"/>
              <a:t>Wasatch Front Travel Model</a:t>
            </a:r>
          </a:p>
          <a:p>
            <a:r>
              <a:rPr lang="en-US" sz="2600" dirty="0"/>
              <a:t>Experimental Design</a:t>
            </a:r>
          </a:p>
          <a:p>
            <a:r>
              <a:rPr lang="en-US" sz="2600" dirty="0"/>
              <a:t>Demand Side Effects of AVs</a:t>
            </a:r>
          </a:p>
        </p:txBody>
      </p:sp>
      <p:pic>
        <p:nvPicPr>
          <p:cNvPr id="6" name="Picture 5">
            <a:extLst>
              <a:ext uri="{FF2B5EF4-FFF2-40B4-BE49-F238E27FC236}">
                <a16:creationId xmlns:a16="http://schemas.microsoft.com/office/drawing/2014/main" id="{D83B433D-7EEA-4EBA-9801-74352AE856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3226" y="3305939"/>
            <a:ext cx="7176914" cy="2464299"/>
          </a:xfrm>
          <a:prstGeom prst="rect">
            <a:avLst/>
          </a:prstGeom>
          <a:noFill/>
          <a:ln>
            <a:noFill/>
          </a:ln>
        </p:spPr>
      </p:pic>
    </p:spTree>
    <p:extLst>
      <p:ext uri="{BB962C8B-B14F-4D97-AF65-F5344CB8AC3E}">
        <p14:creationId xmlns:p14="http://schemas.microsoft.com/office/powerpoint/2010/main" val="2641703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It Comes To VMT, Where SAVs Fit In</a:t>
            </a:r>
          </a:p>
        </p:txBody>
      </p:sp>
      <p:sp>
        <p:nvSpPr>
          <p:cNvPr id="3" name="Text Placeholder 2"/>
          <p:cNvSpPr>
            <a:spLocks noGrp="1"/>
          </p:cNvSpPr>
          <p:nvPr>
            <p:ph type="body" sz="quarter" idx="10"/>
          </p:nvPr>
        </p:nvSpPr>
        <p:spPr>
          <a:xfrm>
            <a:off x="3603234" y="1564106"/>
            <a:ext cx="5016114" cy="4057205"/>
          </a:xfrm>
        </p:spPr>
        <p:txBody>
          <a:bodyPr/>
          <a:lstStyle/>
          <a:p>
            <a:endParaRPr lang="en-US" dirty="0"/>
          </a:p>
          <a:p>
            <a:r>
              <a:rPr lang="en-US" sz="3600" dirty="0"/>
              <a:t>Trip Generation</a:t>
            </a:r>
          </a:p>
          <a:p>
            <a:endParaRPr lang="en-US" sz="3600" dirty="0"/>
          </a:p>
          <a:p>
            <a:r>
              <a:rPr lang="en-US" sz="3600" dirty="0"/>
              <a:t>Mode Choice</a:t>
            </a:r>
          </a:p>
          <a:p>
            <a:endParaRPr lang="en-US" sz="3600" dirty="0"/>
          </a:p>
          <a:p>
            <a:r>
              <a:rPr lang="en-US" sz="3600" dirty="0"/>
              <a:t>Destination Choice</a:t>
            </a:r>
          </a:p>
          <a:p>
            <a:pPr lvl="1"/>
            <a:endParaRPr lang="en-US" dirty="0"/>
          </a:p>
          <a:p>
            <a:pPr lvl="1"/>
            <a:endParaRPr lang="en-US" dirty="0"/>
          </a:p>
          <a:p>
            <a:pPr marL="119063" indent="0">
              <a:buNone/>
            </a:pPr>
            <a:endParaRPr lang="en-US" dirty="0"/>
          </a:p>
        </p:txBody>
      </p:sp>
      <p:sp>
        <p:nvSpPr>
          <p:cNvPr id="4" name="Rectangle: Rounded Corners 3">
            <a:extLst>
              <a:ext uri="{FF2B5EF4-FFF2-40B4-BE49-F238E27FC236}">
                <a16:creationId xmlns:a16="http://schemas.microsoft.com/office/drawing/2014/main" id="{A14C02E7-2E8D-4CC2-BF3B-0F63D0BBD0FA}"/>
              </a:ext>
            </a:extLst>
          </p:cNvPr>
          <p:cNvSpPr/>
          <p:nvPr/>
        </p:nvSpPr>
        <p:spPr>
          <a:xfrm>
            <a:off x="3507701" y="2022439"/>
            <a:ext cx="4693626" cy="2258235"/>
          </a:xfrm>
          <a:prstGeom prst="roundRect">
            <a:avLst/>
          </a:prstGeom>
          <a:noFill/>
          <a:ln w="444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6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Trip Generation</a:t>
            </a:r>
          </a:p>
        </p:txBody>
      </p:sp>
      <p:sp>
        <p:nvSpPr>
          <p:cNvPr id="3" name="Text Placeholder 2"/>
          <p:cNvSpPr>
            <a:spLocks noGrp="1"/>
          </p:cNvSpPr>
          <p:nvPr>
            <p:ph type="body" sz="quarter" idx="10"/>
          </p:nvPr>
        </p:nvSpPr>
        <p:spPr>
          <a:xfrm>
            <a:off x="924339" y="1375875"/>
            <a:ext cx="8706097" cy="3164042"/>
          </a:xfrm>
        </p:spPr>
        <p:txBody>
          <a:bodyPr/>
          <a:lstStyle/>
          <a:p>
            <a:r>
              <a:rPr lang="en-US" sz="2600" dirty="0"/>
              <a:t>Latent demand from specific demographics:</a:t>
            </a:r>
          </a:p>
          <a:p>
            <a:pPr lvl="1"/>
            <a:r>
              <a:rPr lang="en-US" sz="2200" dirty="0"/>
              <a:t>Non-driving adults (&gt;=19-64 </a:t>
            </a:r>
            <a:r>
              <a:rPr lang="en-US" sz="2200" dirty="0" err="1"/>
              <a:t>yrs</a:t>
            </a:r>
            <a:r>
              <a:rPr lang="en-US" sz="2200" dirty="0"/>
              <a:t>)</a:t>
            </a:r>
          </a:p>
          <a:p>
            <a:pPr lvl="1"/>
            <a:r>
              <a:rPr lang="en-US" sz="2200" dirty="0"/>
              <a:t>Elderly</a:t>
            </a:r>
          </a:p>
          <a:p>
            <a:pPr lvl="1"/>
            <a:r>
              <a:rPr lang="en-US" sz="2200" dirty="0"/>
              <a:t>Disabled (travel-restrictive </a:t>
            </a:r>
            <a:br>
              <a:rPr lang="en-US" sz="2200" dirty="0"/>
            </a:br>
            <a:r>
              <a:rPr lang="en-US" sz="2200" dirty="0"/>
              <a:t>medical condition)</a:t>
            </a:r>
          </a:p>
          <a:p>
            <a:pPr lvl="1"/>
            <a:r>
              <a:rPr lang="en-US" sz="2200" dirty="0"/>
              <a:t>Youth</a:t>
            </a:r>
          </a:p>
          <a:p>
            <a:pPr marL="119063" indent="0">
              <a:buNone/>
            </a:pPr>
            <a:endParaRPr lang="en-US" dirty="0"/>
          </a:p>
          <a:p>
            <a:pPr lvl="1"/>
            <a:endParaRPr lang="en-US" dirty="0"/>
          </a:p>
          <a:p>
            <a:pPr lvl="1"/>
            <a:endParaRPr lang="en-US" dirty="0"/>
          </a:p>
          <a:p>
            <a:pPr marL="119063" indent="0">
              <a:buNone/>
            </a:pPr>
            <a:endParaRPr lang="en-US" dirty="0"/>
          </a:p>
        </p:txBody>
      </p:sp>
      <p:pic>
        <p:nvPicPr>
          <p:cNvPr id="4" name="Picture 3">
            <a:extLst>
              <a:ext uri="{FF2B5EF4-FFF2-40B4-BE49-F238E27FC236}">
                <a16:creationId xmlns:a16="http://schemas.microsoft.com/office/drawing/2014/main" id="{DC7776F5-BC14-473C-8AF2-5E9D362FE9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310" y="2688073"/>
            <a:ext cx="4751634" cy="3054361"/>
          </a:xfrm>
          <a:prstGeom prst="rect">
            <a:avLst/>
          </a:prstGeom>
          <a:noFill/>
        </p:spPr>
      </p:pic>
    </p:spTree>
    <p:extLst>
      <p:ext uri="{BB962C8B-B14F-4D97-AF65-F5344CB8AC3E}">
        <p14:creationId xmlns:p14="http://schemas.microsoft.com/office/powerpoint/2010/main" val="93062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75AD-DF17-4D7B-9C85-E82C06C65FB1}"/>
              </a:ext>
            </a:extLst>
          </p:cNvPr>
          <p:cNvSpPr>
            <a:spLocks noGrp="1"/>
          </p:cNvSpPr>
          <p:nvPr>
            <p:ph type="title"/>
          </p:nvPr>
        </p:nvSpPr>
        <p:spPr/>
        <p:txBody>
          <a:bodyPr/>
          <a:lstStyle/>
          <a:p>
            <a:r>
              <a:rPr lang="en-US" dirty="0"/>
              <a:t>Trip Generation</a:t>
            </a:r>
          </a:p>
        </p:txBody>
      </p:sp>
      <p:sp>
        <p:nvSpPr>
          <p:cNvPr id="6" name="Text Placeholder 2">
            <a:extLst>
              <a:ext uri="{FF2B5EF4-FFF2-40B4-BE49-F238E27FC236}">
                <a16:creationId xmlns:a16="http://schemas.microsoft.com/office/drawing/2014/main" id="{7CC6FD7C-6F19-4F98-95CD-FD1F45A72FDA}"/>
              </a:ext>
            </a:extLst>
          </p:cNvPr>
          <p:cNvSpPr>
            <a:spLocks noGrp="1"/>
          </p:cNvSpPr>
          <p:nvPr>
            <p:ph type="body" sz="quarter" idx="10"/>
          </p:nvPr>
        </p:nvSpPr>
        <p:spPr>
          <a:xfrm>
            <a:off x="924339" y="1383313"/>
            <a:ext cx="8481194" cy="1936859"/>
          </a:xfrm>
        </p:spPr>
        <p:txBody>
          <a:bodyPr/>
          <a:lstStyle/>
          <a:p>
            <a:r>
              <a:rPr lang="en-US" sz="2600" dirty="0"/>
              <a:t>Increased the trip rates</a:t>
            </a:r>
          </a:p>
          <a:p>
            <a:pPr lvl="1"/>
            <a:r>
              <a:rPr lang="en-US" sz="2200" dirty="0"/>
              <a:t>Weighted based on Census data for non-driving, elderly, disabled, youth population % </a:t>
            </a:r>
          </a:p>
          <a:p>
            <a:pPr lvl="1"/>
            <a:r>
              <a:rPr lang="en-US" sz="2200" dirty="0"/>
              <a:t>Only non-work purposes</a:t>
            </a:r>
          </a:p>
          <a:p>
            <a:pPr lvl="1"/>
            <a:r>
              <a:rPr lang="en-US" sz="2200" dirty="0"/>
              <a:t>Three design scenarios </a:t>
            </a:r>
          </a:p>
          <a:p>
            <a:pPr lvl="1"/>
            <a:endParaRPr lang="en-US" dirty="0"/>
          </a:p>
          <a:p>
            <a:pPr lvl="1"/>
            <a:endParaRPr lang="en-US" dirty="0"/>
          </a:p>
          <a:p>
            <a:pPr marL="119063" indent="0">
              <a:buNone/>
            </a:pPr>
            <a:endParaRPr lang="en-US" dirty="0"/>
          </a:p>
        </p:txBody>
      </p:sp>
      <p:pic>
        <p:nvPicPr>
          <p:cNvPr id="10" name="Picture 9">
            <a:extLst>
              <a:ext uri="{FF2B5EF4-FFF2-40B4-BE49-F238E27FC236}">
                <a16:creationId xmlns:a16="http://schemas.microsoft.com/office/drawing/2014/main" id="{3D53648C-87A0-47B1-8605-EDF63C84FB8D}"/>
              </a:ext>
            </a:extLst>
          </p:cNvPr>
          <p:cNvPicPr>
            <a:picLocks noChangeAspect="1"/>
          </p:cNvPicPr>
          <p:nvPr/>
        </p:nvPicPr>
        <p:blipFill rotWithShape="1">
          <a:blip r:embed="rId2"/>
          <a:srcRect t="-534" r="-24" b="22409"/>
          <a:stretch/>
        </p:blipFill>
        <p:spPr>
          <a:xfrm>
            <a:off x="2362049" y="3801928"/>
            <a:ext cx="8065419" cy="2286000"/>
          </a:xfrm>
          <a:prstGeom prst="rect">
            <a:avLst/>
          </a:prstGeom>
        </p:spPr>
      </p:pic>
    </p:spTree>
    <p:extLst>
      <p:ext uri="{BB962C8B-B14F-4D97-AF65-F5344CB8AC3E}">
        <p14:creationId xmlns:p14="http://schemas.microsoft.com/office/powerpoint/2010/main" val="256905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A7B-96DC-4022-ACC1-48B367E2065D}"/>
              </a:ext>
            </a:extLst>
          </p:cNvPr>
          <p:cNvSpPr>
            <a:spLocks noGrp="1"/>
          </p:cNvSpPr>
          <p:nvPr>
            <p:ph type="title"/>
          </p:nvPr>
        </p:nvSpPr>
        <p:spPr/>
        <p:txBody>
          <a:bodyPr/>
          <a:lstStyle/>
          <a:p>
            <a:r>
              <a:rPr lang="en-US" dirty="0"/>
              <a:t>Mode Choice Adjustment</a:t>
            </a:r>
          </a:p>
        </p:txBody>
      </p:sp>
      <p:pic>
        <p:nvPicPr>
          <p:cNvPr id="5" name="Picture 4">
            <a:extLst>
              <a:ext uri="{FF2B5EF4-FFF2-40B4-BE49-F238E27FC236}">
                <a16:creationId xmlns:a16="http://schemas.microsoft.com/office/drawing/2014/main" id="{11465E5D-425C-4CB4-97FC-0360458AB6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2116" y="1955167"/>
            <a:ext cx="5226751" cy="3811292"/>
          </a:xfrm>
          <a:prstGeom prst="rect">
            <a:avLst/>
          </a:prstGeom>
          <a:noFill/>
        </p:spPr>
      </p:pic>
      <p:pic>
        <p:nvPicPr>
          <p:cNvPr id="9" name="Picture 8">
            <a:extLst>
              <a:ext uri="{FF2B5EF4-FFF2-40B4-BE49-F238E27FC236}">
                <a16:creationId xmlns:a16="http://schemas.microsoft.com/office/drawing/2014/main" id="{C36BAC7E-4295-410D-A21A-4B04BBB5FD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165" y="2386830"/>
            <a:ext cx="5916844" cy="2968811"/>
          </a:xfrm>
          <a:prstGeom prst="rect">
            <a:avLst/>
          </a:prstGeom>
          <a:noFill/>
        </p:spPr>
      </p:pic>
      <p:sp>
        <p:nvSpPr>
          <p:cNvPr id="10" name="Rectangle: Rounded Corners 9">
            <a:extLst>
              <a:ext uri="{FF2B5EF4-FFF2-40B4-BE49-F238E27FC236}">
                <a16:creationId xmlns:a16="http://schemas.microsoft.com/office/drawing/2014/main" id="{5DD128A7-E4BF-4903-A314-F673524B9939}"/>
              </a:ext>
            </a:extLst>
          </p:cNvPr>
          <p:cNvSpPr/>
          <p:nvPr/>
        </p:nvSpPr>
        <p:spPr>
          <a:xfrm>
            <a:off x="5948121" y="3091070"/>
            <a:ext cx="1751391" cy="1532251"/>
          </a:xfrm>
          <a:prstGeom prst="roundRect">
            <a:avLst/>
          </a:prstGeom>
          <a:noFill/>
          <a:ln w="539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7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62C5-3BB1-40FD-A635-AA65EC43F035}"/>
              </a:ext>
            </a:extLst>
          </p:cNvPr>
          <p:cNvSpPr>
            <a:spLocks noGrp="1"/>
          </p:cNvSpPr>
          <p:nvPr>
            <p:ph type="title"/>
          </p:nvPr>
        </p:nvSpPr>
        <p:spPr/>
        <p:txBody>
          <a:bodyPr/>
          <a:lstStyle/>
          <a:p>
            <a:r>
              <a:rPr lang="en-US" dirty="0"/>
              <a:t>Mode Choice Adjustment</a:t>
            </a:r>
          </a:p>
        </p:txBody>
      </p:sp>
      <p:sp>
        <p:nvSpPr>
          <p:cNvPr id="3" name="Text Placeholder 2">
            <a:extLst>
              <a:ext uri="{FF2B5EF4-FFF2-40B4-BE49-F238E27FC236}">
                <a16:creationId xmlns:a16="http://schemas.microsoft.com/office/drawing/2014/main" id="{968F5A21-C06C-4746-A966-CA599EB08A17}"/>
              </a:ext>
            </a:extLst>
          </p:cNvPr>
          <p:cNvSpPr>
            <a:spLocks noGrp="1"/>
          </p:cNvSpPr>
          <p:nvPr>
            <p:ph type="body" sz="quarter" idx="10"/>
          </p:nvPr>
        </p:nvSpPr>
        <p:spPr>
          <a:xfrm>
            <a:off x="914400" y="1436689"/>
            <a:ext cx="10668000" cy="4370387"/>
          </a:xfrm>
        </p:spPr>
        <p:txBody>
          <a:bodyPr/>
          <a:lstStyle/>
          <a:p>
            <a:r>
              <a:rPr lang="en-US" sz="2600" dirty="0"/>
              <a:t>Discount on vehicle value of time for in-vehicle time disutility</a:t>
            </a:r>
          </a:p>
          <a:p>
            <a:endParaRPr lang="en-US" dirty="0"/>
          </a:p>
        </p:txBody>
      </p:sp>
      <p:graphicFrame>
        <p:nvGraphicFramePr>
          <p:cNvPr id="4" name="Table 3">
            <a:extLst>
              <a:ext uri="{FF2B5EF4-FFF2-40B4-BE49-F238E27FC236}">
                <a16:creationId xmlns:a16="http://schemas.microsoft.com/office/drawing/2014/main" id="{83A778D4-8675-4FBA-9B28-0436FF5CA2A9}"/>
              </a:ext>
            </a:extLst>
          </p:cNvPr>
          <p:cNvGraphicFramePr>
            <a:graphicFrameLocks noGrp="1"/>
          </p:cNvGraphicFramePr>
          <p:nvPr>
            <p:extLst>
              <p:ext uri="{D42A27DB-BD31-4B8C-83A1-F6EECF244321}">
                <p14:modId xmlns:p14="http://schemas.microsoft.com/office/powerpoint/2010/main" val="579419254"/>
              </p:ext>
            </p:extLst>
          </p:nvPr>
        </p:nvGraphicFramePr>
        <p:xfrm>
          <a:off x="1417217" y="2232760"/>
          <a:ext cx="9166302" cy="3592764"/>
        </p:xfrm>
        <a:graphic>
          <a:graphicData uri="http://schemas.openxmlformats.org/drawingml/2006/table">
            <a:tbl>
              <a:tblPr firstRow="1" firstCol="1" bandRow="1">
                <a:tableStyleId>{5C22544A-7EE6-4342-B048-85BDC9FD1C3A}</a:tableStyleId>
              </a:tblPr>
              <a:tblGrid>
                <a:gridCol w="2498759">
                  <a:extLst>
                    <a:ext uri="{9D8B030D-6E8A-4147-A177-3AD203B41FA5}">
                      <a16:colId xmlns:a16="http://schemas.microsoft.com/office/drawing/2014/main" val="2574689560"/>
                    </a:ext>
                  </a:extLst>
                </a:gridCol>
                <a:gridCol w="1467009">
                  <a:extLst>
                    <a:ext uri="{9D8B030D-6E8A-4147-A177-3AD203B41FA5}">
                      <a16:colId xmlns:a16="http://schemas.microsoft.com/office/drawing/2014/main" val="2095293527"/>
                    </a:ext>
                  </a:extLst>
                </a:gridCol>
                <a:gridCol w="1732022">
                  <a:extLst>
                    <a:ext uri="{9D8B030D-6E8A-4147-A177-3AD203B41FA5}">
                      <a16:colId xmlns:a16="http://schemas.microsoft.com/office/drawing/2014/main" val="684146987"/>
                    </a:ext>
                  </a:extLst>
                </a:gridCol>
                <a:gridCol w="1734256">
                  <a:extLst>
                    <a:ext uri="{9D8B030D-6E8A-4147-A177-3AD203B41FA5}">
                      <a16:colId xmlns:a16="http://schemas.microsoft.com/office/drawing/2014/main" val="112103308"/>
                    </a:ext>
                  </a:extLst>
                </a:gridCol>
                <a:gridCol w="1734256">
                  <a:extLst>
                    <a:ext uri="{9D8B030D-6E8A-4147-A177-3AD203B41FA5}">
                      <a16:colId xmlns:a16="http://schemas.microsoft.com/office/drawing/2014/main" val="1116452507"/>
                    </a:ext>
                  </a:extLst>
                </a:gridCol>
              </a:tblGrid>
              <a:tr h="598794">
                <a:tc rowSpan="2">
                  <a:txBody>
                    <a:bodyPr/>
                    <a:lstStyle/>
                    <a:p>
                      <a:pPr marL="0" marR="0">
                        <a:lnSpc>
                          <a:spcPct val="150000"/>
                        </a:lnSpc>
                        <a:spcBef>
                          <a:spcPts val="0"/>
                        </a:spcBef>
                        <a:spcAft>
                          <a:spcPts val="0"/>
                        </a:spcAft>
                      </a:pPr>
                      <a:r>
                        <a:rPr lang="en-US" sz="2400" dirty="0">
                          <a:solidFill>
                            <a:schemeClr val="bg1"/>
                          </a:solidFill>
                          <a:effectLst/>
                        </a:rPr>
                        <a:t>  Trip Purpose</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gridSpan="4">
                  <a:txBody>
                    <a:bodyPr/>
                    <a:lstStyle/>
                    <a:p>
                      <a:pPr marL="0" marR="0" algn="ctr">
                        <a:lnSpc>
                          <a:spcPct val="150000"/>
                        </a:lnSpc>
                        <a:spcBef>
                          <a:spcPts val="0"/>
                        </a:spcBef>
                        <a:spcAft>
                          <a:spcPts val="0"/>
                        </a:spcAft>
                      </a:pPr>
                      <a:r>
                        <a:rPr lang="en-US" sz="2400" dirty="0">
                          <a:solidFill>
                            <a:schemeClr val="bg1"/>
                          </a:solidFill>
                          <a:effectLst/>
                        </a:rPr>
                        <a:t>In-Vehicle Time Coefficients</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5374073"/>
                  </a:ext>
                </a:extLst>
              </a:tr>
              <a:tr h="598794">
                <a:tc vMerge="1">
                  <a:txBody>
                    <a:bodyPr/>
                    <a:lstStyle/>
                    <a:p>
                      <a:endParaRPr lang="en-US"/>
                    </a:p>
                  </a:txBody>
                  <a:tcPr/>
                </a:tc>
                <a:tc>
                  <a:txBody>
                    <a:bodyPr/>
                    <a:lstStyle/>
                    <a:p>
                      <a:pPr marL="0" marR="0" algn="ctr">
                        <a:lnSpc>
                          <a:spcPct val="100000"/>
                        </a:lnSpc>
                        <a:spcBef>
                          <a:spcPts val="0"/>
                        </a:spcBef>
                        <a:spcAft>
                          <a:spcPts val="0"/>
                        </a:spcAft>
                      </a:pPr>
                      <a:r>
                        <a:rPr lang="en-US" sz="2400" b="1" dirty="0">
                          <a:effectLst/>
                        </a:rPr>
                        <a:t>Base</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dirty="0">
                          <a:effectLst/>
                        </a:rPr>
                        <a:t>Low</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dirty="0">
                          <a:effectLst/>
                        </a:rPr>
                        <a:t>Mid</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dirty="0">
                          <a:effectLst/>
                        </a:rPr>
                        <a:t>High</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713701858"/>
                  </a:ext>
                </a:extLst>
              </a:tr>
              <a:tr h="598794">
                <a:tc>
                  <a:txBody>
                    <a:bodyPr/>
                    <a:lstStyle/>
                    <a:p>
                      <a:pPr marL="0" marR="0">
                        <a:lnSpc>
                          <a:spcPct val="100000"/>
                        </a:lnSpc>
                        <a:spcBef>
                          <a:spcPts val="0"/>
                        </a:spcBef>
                        <a:spcAft>
                          <a:spcPts val="0"/>
                        </a:spcAft>
                      </a:pPr>
                      <a:r>
                        <a:rPr lang="en-US" sz="2400" dirty="0">
                          <a:solidFill>
                            <a:schemeClr val="bg1"/>
                          </a:solidFill>
                          <a:effectLst/>
                        </a:rPr>
                        <a:t>  HBW</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dirty="0">
                          <a:effectLst/>
                        </a:rPr>
                        <a:t>-0.045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-0.0405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-0.036</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a:effectLst/>
                        </a:rPr>
                        <a:t>-0.0315</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998968305"/>
                  </a:ext>
                </a:extLst>
              </a:tr>
              <a:tr h="598794">
                <a:tc>
                  <a:txBody>
                    <a:bodyPr/>
                    <a:lstStyle/>
                    <a:p>
                      <a:pPr marL="0" marR="0">
                        <a:lnSpc>
                          <a:spcPct val="100000"/>
                        </a:lnSpc>
                        <a:spcBef>
                          <a:spcPts val="0"/>
                        </a:spcBef>
                        <a:spcAft>
                          <a:spcPts val="0"/>
                        </a:spcAft>
                      </a:pPr>
                      <a:r>
                        <a:rPr lang="en-US" sz="2400" dirty="0">
                          <a:solidFill>
                            <a:schemeClr val="bg1"/>
                          </a:solidFill>
                          <a:effectLst/>
                        </a:rPr>
                        <a:t>  HBO</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a:effectLst/>
                        </a:rPr>
                        <a:t>-0.035</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-0.0315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-0.028</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a:effectLst/>
                        </a:rPr>
                        <a:t>-0.0245</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668768561"/>
                  </a:ext>
                </a:extLst>
              </a:tr>
              <a:tr h="598794">
                <a:tc>
                  <a:txBody>
                    <a:bodyPr/>
                    <a:lstStyle/>
                    <a:p>
                      <a:pPr marL="0" marR="0">
                        <a:lnSpc>
                          <a:spcPct val="100000"/>
                        </a:lnSpc>
                        <a:spcBef>
                          <a:spcPts val="0"/>
                        </a:spcBef>
                        <a:spcAft>
                          <a:spcPts val="0"/>
                        </a:spcAft>
                      </a:pPr>
                      <a:r>
                        <a:rPr lang="en-US" sz="2400" dirty="0">
                          <a:solidFill>
                            <a:schemeClr val="bg1"/>
                          </a:solidFill>
                          <a:effectLst/>
                        </a:rPr>
                        <a:t>  NHB</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a:effectLst/>
                        </a:rPr>
                        <a:t>-0.04</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a:effectLst/>
                        </a:rPr>
                        <a:t>-0.036</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-0.032</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-0.028</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628634150"/>
                  </a:ext>
                </a:extLst>
              </a:tr>
              <a:tr h="598794">
                <a:tc>
                  <a:txBody>
                    <a:bodyPr/>
                    <a:lstStyle/>
                    <a:p>
                      <a:pPr marL="0" marR="0">
                        <a:lnSpc>
                          <a:spcPct val="100000"/>
                        </a:lnSpc>
                        <a:spcBef>
                          <a:spcPts val="0"/>
                        </a:spcBef>
                        <a:spcAft>
                          <a:spcPts val="0"/>
                        </a:spcAft>
                      </a:pPr>
                      <a:r>
                        <a:rPr lang="en-US" sz="2400" dirty="0">
                          <a:solidFill>
                            <a:schemeClr val="bg1"/>
                          </a:solidFill>
                          <a:effectLst/>
                        </a:rPr>
                        <a:t>  HBC</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a:effectLst/>
                        </a:rPr>
                        <a:t>-0.025</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a:effectLst/>
                        </a:rPr>
                        <a:t>-0.0225</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-0.02</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-0.0175</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456381188"/>
                  </a:ext>
                </a:extLst>
              </a:tr>
            </a:tbl>
          </a:graphicData>
        </a:graphic>
      </p:graphicFrame>
    </p:spTree>
    <p:extLst>
      <p:ext uri="{BB962C8B-B14F-4D97-AF65-F5344CB8AC3E}">
        <p14:creationId xmlns:p14="http://schemas.microsoft.com/office/powerpoint/2010/main" val="418553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62C5-3BB1-40FD-A635-AA65EC43F035}"/>
              </a:ext>
            </a:extLst>
          </p:cNvPr>
          <p:cNvSpPr>
            <a:spLocks noGrp="1"/>
          </p:cNvSpPr>
          <p:nvPr>
            <p:ph type="title"/>
          </p:nvPr>
        </p:nvSpPr>
        <p:spPr/>
        <p:txBody>
          <a:bodyPr/>
          <a:lstStyle/>
          <a:p>
            <a:r>
              <a:rPr lang="en-US" dirty="0"/>
              <a:t>Mode Choice Adjustment</a:t>
            </a:r>
          </a:p>
        </p:txBody>
      </p:sp>
      <p:sp>
        <p:nvSpPr>
          <p:cNvPr id="3" name="Text Placeholder 2">
            <a:extLst>
              <a:ext uri="{FF2B5EF4-FFF2-40B4-BE49-F238E27FC236}">
                <a16:creationId xmlns:a16="http://schemas.microsoft.com/office/drawing/2014/main" id="{968F5A21-C06C-4746-A966-CA599EB08A17}"/>
              </a:ext>
            </a:extLst>
          </p:cNvPr>
          <p:cNvSpPr>
            <a:spLocks noGrp="1"/>
          </p:cNvSpPr>
          <p:nvPr>
            <p:ph type="body" sz="quarter" idx="10"/>
          </p:nvPr>
        </p:nvSpPr>
        <p:spPr>
          <a:xfrm>
            <a:off x="914400" y="1436689"/>
            <a:ext cx="10668000" cy="4370387"/>
          </a:xfrm>
        </p:spPr>
        <p:txBody>
          <a:bodyPr/>
          <a:lstStyle/>
          <a:p>
            <a:r>
              <a:rPr lang="en-US" sz="2600" dirty="0"/>
              <a:t>Operating cost based on current Uber and Lyft fares</a:t>
            </a:r>
          </a:p>
          <a:p>
            <a:endParaRPr lang="en-US" dirty="0"/>
          </a:p>
        </p:txBody>
      </p:sp>
      <p:graphicFrame>
        <p:nvGraphicFramePr>
          <p:cNvPr id="5" name="Table 4">
            <a:extLst>
              <a:ext uri="{FF2B5EF4-FFF2-40B4-BE49-F238E27FC236}">
                <a16:creationId xmlns:a16="http://schemas.microsoft.com/office/drawing/2014/main" id="{CC773CF7-9C06-49A5-B4D1-9ECF932D2BFF}"/>
              </a:ext>
            </a:extLst>
          </p:cNvPr>
          <p:cNvGraphicFramePr>
            <a:graphicFrameLocks noGrp="1"/>
          </p:cNvGraphicFramePr>
          <p:nvPr>
            <p:extLst>
              <p:ext uri="{D42A27DB-BD31-4B8C-83A1-F6EECF244321}">
                <p14:modId xmlns:p14="http://schemas.microsoft.com/office/powerpoint/2010/main" val="1562580199"/>
              </p:ext>
            </p:extLst>
          </p:nvPr>
        </p:nvGraphicFramePr>
        <p:xfrm>
          <a:off x="1308262" y="2173719"/>
          <a:ext cx="9430145" cy="3633358"/>
        </p:xfrm>
        <a:graphic>
          <a:graphicData uri="http://schemas.openxmlformats.org/drawingml/2006/table">
            <a:tbl>
              <a:tblPr firstRow="1" firstCol="1" bandRow="1">
                <a:tableStyleId>{5C22544A-7EE6-4342-B048-85BDC9FD1C3A}</a:tableStyleId>
              </a:tblPr>
              <a:tblGrid>
                <a:gridCol w="5038533">
                  <a:extLst>
                    <a:ext uri="{9D8B030D-6E8A-4147-A177-3AD203B41FA5}">
                      <a16:colId xmlns:a16="http://schemas.microsoft.com/office/drawing/2014/main" val="3957810118"/>
                    </a:ext>
                  </a:extLst>
                </a:gridCol>
                <a:gridCol w="1870626">
                  <a:extLst>
                    <a:ext uri="{9D8B030D-6E8A-4147-A177-3AD203B41FA5}">
                      <a16:colId xmlns:a16="http://schemas.microsoft.com/office/drawing/2014/main" val="898710499"/>
                    </a:ext>
                  </a:extLst>
                </a:gridCol>
                <a:gridCol w="1260493">
                  <a:extLst>
                    <a:ext uri="{9D8B030D-6E8A-4147-A177-3AD203B41FA5}">
                      <a16:colId xmlns:a16="http://schemas.microsoft.com/office/drawing/2014/main" val="2311445876"/>
                    </a:ext>
                  </a:extLst>
                </a:gridCol>
                <a:gridCol w="1260493">
                  <a:extLst>
                    <a:ext uri="{9D8B030D-6E8A-4147-A177-3AD203B41FA5}">
                      <a16:colId xmlns:a16="http://schemas.microsoft.com/office/drawing/2014/main" val="2662216354"/>
                    </a:ext>
                  </a:extLst>
                </a:gridCol>
              </a:tblGrid>
              <a:tr h="725547">
                <a:tc rowSpan="2">
                  <a:txBody>
                    <a:bodyPr/>
                    <a:lstStyle/>
                    <a:p>
                      <a:pPr marL="0" marR="0">
                        <a:lnSpc>
                          <a:spcPct val="100000"/>
                        </a:lnSpc>
                        <a:spcBef>
                          <a:spcPts val="0"/>
                        </a:spcBef>
                        <a:spcAft>
                          <a:spcPts val="0"/>
                        </a:spcAft>
                      </a:pPr>
                      <a:r>
                        <a:rPr lang="en-US" sz="2400" dirty="0">
                          <a:solidFill>
                            <a:schemeClr val="bg1"/>
                          </a:solidFill>
                          <a:effectLst/>
                        </a:rPr>
                        <a:t>  Cost Type</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gridSpan="3">
                  <a:txBody>
                    <a:bodyPr/>
                    <a:lstStyle/>
                    <a:p>
                      <a:pPr marL="0" marR="0" algn="ctr">
                        <a:lnSpc>
                          <a:spcPct val="100000"/>
                        </a:lnSpc>
                        <a:spcBef>
                          <a:spcPts val="0"/>
                        </a:spcBef>
                        <a:spcAft>
                          <a:spcPts val="0"/>
                        </a:spcAft>
                      </a:pPr>
                      <a:r>
                        <a:rPr lang="en-US" sz="2400" dirty="0">
                          <a:solidFill>
                            <a:schemeClr val="bg1"/>
                          </a:solidFill>
                          <a:effectLst/>
                        </a:rPr>
                        <a:t>Operating Cost for Scenario</a:t>
                      </a:r>
                      <a:endParaRPr lang="en-US" sz="24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2434843"/>
                  </a:ext>
                </a:extLst>
              </a:tr>
              <a:tr h="731170">
                <a:tc vMerge="1">
                  <a:txBody>
                    <a:bodyPr/>
                    <a:lstStyle/>
                    <a:p>
                      <a:endParaRPr lang="en-US"/>
                    </a:p>
                  </a:txBody>
                  <a:tcPr/>
                </a:tc>
                <a:tc>
                  <a:txBody>
                    <a:bodyPr/>
                    <a:lstStyle/>
                    <a:p>
                      <a:pPr marL="0" marR="0" algn="ctr">
                        <a:lnSpc>
                          <a:spcPct val="100000"/>
                        </a:lnSpc>
                        <a:spcBef>
                          <a:spcPts val="0"/>
                        </a:spcBef>
                        <a:spcAft>
                          <a:spcPts val="0"/>
                        </a:spcAft>
                      </a:pPr>
                      <a:r>
                        <a:rPr lang="en-US" sz="2400" b="1" dirty="0">
                          <a:effectLst/>
                        </a:rPr>
                        <a:t>Low/Base</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a:effectLst/>
                        </a:rPr>
                        <a:t>Mid</a:t>
                      </a:r>
                      <a:endParaRPr lang="en-US" sz="2400" b="1">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b="1" dirty="0">
                          <a:effectLst/>
                        </a:rPr>
                        <a:t>High</a:t>
                      </a:r>
                      <a:endParaRPr lang="en-US" sz="2400" b="1"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282326975"/>
                  </a:ext>
                </a:extLst>
              </a:tr>
              <a:tr h="725547">
                <a:tc>
                  <a:txBody>
                    <a:bodyPr/>
                    <a:lstStyle/>
                    <a:p>
                      <a:pPr marL="0" marR="0">
                        <a:lnSpc>
                          <a:spcPct val="100000"/>
                        </a:lnSpc>
                        <a:spcBef>
                          <a:spcPts val="0"/>
                        </a:spcBef>
                        <a:spcAft>
                          <a:spcPts val="0"/>
                        </a:spcAft>
                      </a:pPr>
                      <a:r>
                        <a:rPr lang="en-US" sz="2400" b="0" dirty="0">
                          <a:solidFill>
                            <a:schemeClr val="bg1"/>
                          </a:solidFill>
                          <a:effectLst/>
                        </a:rPr>
                        <a:t>  Distance-Based Cost ($/mile)</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dirty="0">
                          <a:effectLst/>
                        </a:rPr>
                        <a:t>0.679</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0.611</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a:effectLst/>
                        </a:rPr>
                        <a:t>0.543</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06357367"/>
                  </a:ext>
                </a:extLst>
              </a:tr>
              <a:tr h="725547">
                <a:tc>
                  <a:txBody>
                    <a:bodyPr/>
                    <a:lstStyle/>
                    <a:p>
                      <a:pPr marL="0" marR="0">
                        <a:lnSpc>
                          <a:spcPct val="100000"/>
                        </a:lnSpc>
                        <a:spcBef>
                          <a:spcPts val="0"/>
                        </a:spcBef>
                        <a:spcAft>
                          <a:spcPts val="0"/>
                        </a:spcAft>
                      </a:pPr>
                      <a:r>
                        <a:rPr lang="en-US" sz="2400" b="0" dirty="0">
                          <a:solidFill>
                            <a:schemeClr val="bg1"/>
                          </a:solidFill>
                          <a:effectLst/>
                        </a:rPr>
                        <a:t>  Initial Fee ($)</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dirty="0">
                          <a:effectLst/>
                        </a:rPr>
                        <a:t>2.590</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2.331</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2.072</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04779403"/>
                  </a:ext>
                </a:extLst>
              </a:tr>
              <a:tr h="725547">
                <a:tc>
                  <a:txBody>
                    <a:bodyPr/>
                    <a:lstStyle/>
                    <a:p>
                      <a:pPr marL="0" marR="0">
                        <a:lnSpc>
                          <a:spcPct val="100000"/>
                        </a:lnSpc>
                        <a:spcBef>
                          <a:spcPts val="0"/>
                        </a:spcBef>
                        <a:spcAft>
                          <a:spcPts val="0"/>
                        </a:spcAft>
                      </a:pPr>
                      <a:r>
                        <a:rPr lang="en-US" sz="2400" b="0" dirty="0">
                          <a:solidFill>
                            <a:schemeClr val="bg1"/>
                          </a:solidFill>
                          <a:effectLst/>
                        </a:rPr>
                        <a:t>  Time-Based Cost ($/min)</a:t>
                      </a:r>
                      <a:endParaRPr lang="en-US" sz="2400" b="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00000"/>
                        </a:lnSpc>
                        <a:spcBef>
                          <a:spcPts val="0"/>
                        </a:spcBef>
                        <a:spcAft>
                          <a:spcPts val="0"/>
                        </a:spcAft>
                      </a:pPr>
                      <a:r>
                        <a:rPr lang="en-US" sz="2400">
                          <a:effectLst/>
                        </a:rPr>
                        <a:t>0.174</a:t>
                      </a:r>
                      <a:endParaRPr lang="en-US" sz="240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0.157</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0.139</a:t>
                      </a:r>
                      <a:endParaRPr lang="en-US" sz="2400" dirty="0">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928184208"/>
                  </a:ext>
                </a:extLst>
              </a:tr>
            </a:tbl>
          </a:graphicData>
        </a:graphic>
      </p:graphicFrame>
    </p:spTree>
    <p:extLst>
      <p:ext uri="{BB962C8B-B14F-4D97-AF65-F5344CB8AC3E}">
        <p14:creationId xmlns:p14="http://schemas.microsoft.com/office/powerpoint/2010/main" val="649482070"/>
      </p:ext>
    </p:extLst>
  </p:cSld>
  <p:clrMapOvr>
    <a:masterClrMapping/>
  </p:clrMapOvr>
</p:sld>
</file>

<file path=ppt/theme/theme1.xml><?xml version="1.0" encoding="utf-8"?>
<a:theme xmlns:a="http://schemas.openxmlformats.org/drawingml/2006/main" name="PowerPoint Presentation">
  <a:themeElements>
    <a:clrScheme name="RSG Colors">
      <a:dk1>
        <a:sysClr val="windowText" lastClr="000000"/>
      </a:dk1>
      <a:lt1>
        <a:sysClr val="window" lastClr="FFFFFF"/>
      </a:lt1>
      <a:dk2>
        <a:srgbClr val="262626"/>
      </a:dk2>
      <a:lt2>
        <a:srgbClr val="F68B1F"/>
      </a:lt2>
      <a:accent1>
        <a:srgbClr val="006494"/>
      </a:accent1>
      <a:accent2>
        <a:srgbClr val="88CADE"/>
      </a:accent2>
      <a:accent3>
        <a:srgbClr val="65B360"/>
      </a:accent3>
      <a:accent4>
        <a:srgbClr val="E9D665"/>
      </a:accent4>
      <a:accent5>
        <a:srgbClr val="514D85"/>
      </a:accent5>
      <a:accent6>
        <a:srgbClr val="9C122B"/>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resentation3" id="{77D40D3C-4EA8-2443-BCA1-2515A0006B16}" vid="{B48C65E9-5EA2-ED4A-9C83-B412F5D080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322EC559C6C46AD7C246A9C6A9593" ma:contentTypeVersion="2" ma:contentTypeDescription="Create a new document." ma:contentTypeScope="" ma:versionID="a38972bdc2a28b491e8b5d76cc384854">
  <xsd:schema xmlns:xsd="http://www.w3.org/2001/XMLSchema" xmlns:xs="http://www.w3.org/2001/XMLSchema" xmlns:p="http://schemas.microsoft.com/office/2006/metadata/properties" xmlns:ns2="4c265f44-5553-4b88-8776-487c6beffe03" targetNamespace="http://schemas.microsoft.com/office/2006/metadata/properties" ma:root="true" ma:fieldsID="596bb8cd0db947c7da86bc56901a4608" ns2:_="">
    <xsd:import namespace="4c265f44-5553-4b88-8776-487c6beffe03"/>
    <xsd:element name="properties">
      <xsd:complexType>
        <xsd:sequence>
          <xsd:element name="documentManagement">
            <xsd:complexType>
              <xsd:all>
                <xsd:element ref="ns2:Category" minOccurs="0"/>
                <xsd:element ref="ns2: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65f44-5553-4b88-8776-487c6beffe03" elementFormDefault="qualified">
    <xsd:import namespace="http://schemas.microsoft.com/office/2006/documentManagement/types"/>
    <xsd:import namespace="http://schemas.microsoft.com/office/infopath/2007/PartnerControls"/>
    <xsd:element name="Category" ma:index="2" nillable="true" ma:displayName="Category" ma:default="Acoustics Output" ma:format="Dropdown" ma:internalName="Category">
      <xsd:simpleType>
        <xsd:restriction base="dms:Choice">
          <xsd:enumeration value="Acoustics Output"/>
          <xsd:enumeration value="AutoCAD"/>
          <xsd:enumeration value="Other"/>
          <xsd:enumeration value="Power Point"/>
          <xsd:enumeration value="Proposal and Report"/>
          <xsd:enumeration value="Questionnaire"/>
          <xsd:enumeration value="Resume"/>
          <xsd:enumeration value="Stationery"/>
          <xsd:enumeration value="Guidance Document"/>
          <xsd:enumeration value="Contracting"/>
        </xsd:restriction>
      </xsd:simpleType>
    </xsd:element>
    <xsd:element name="Practice" ma:index="3" nillable="true" ma:displayName="Practice" ma:default="CORP" ma:format="Dropdown" ma:internalName="Practice">
      <xsd:simpleType>
        <xsd:restriction base="dms:Choice">
          <xsd:enumeration value="CORP"/>
          <xsd:enumeration value="MIS"/>
          <xsd:enumeration value="TAE"/>
          <xsd:enumeration value="TQ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4c265f44-5553-4b88-8776-487c6beffe03">Power Point</Category>
    <Practice xmlns="4c265f44-5553-4b88-8776-487c6beffe03">CORP</Practi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42501-FD43-4347-8465-A1634AD52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65f44-5553-4b88-8776-487c6beff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B548D2-16E5-4D59-9228-B99A31CAF826}">
  <ds:schemaRefs>
    <ds:schemaRef ds:uri="http://purl.org/dc/terms/"/>
    <ds:schemaRef ds:uri="http://purl.org/dc/dcmitype/"/>
    <ds:schemaRef ds:uri="4c265f44-5553-4b88-8776-487c6beffe03"/>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23E702B-A4A8-49D1-8100-74D24C5D8E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13454</TotalTime>
  <Words>615</Words>
  <Application>Microsoft Office PowerPoint</Application>
  <PresentationFormat>Widescreen</PresentationFormat>
  <Paragraphs>155</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Lucida Grande</vt:lpstr>
      <vt:lpstr>Arial</vt:lpstr>
      <vt:lpstr>Calibri</vt:lpstr>
      <vt:lpstr>Times New Roman</vt:lpstr>
      <vt:lpstr>PowerPoint Presentation</vt:lpstr>
      <vt:lpstr>PowerPoint Presentation</vt:lpstr>
      <vt:lpstr>Key Question</vt:lpstr>
      <vt:lpstr>How We Will Address the Question</vt:lpstr>
      <vt:lpstr>When It Comes To VMT, Where SAVs Fit In</vt:lpstr>
      <vt:lpstr>Trip Generation</vt:lpstr>
      <vt:lpstr>Trip Generation</vt:lpstr>
      <vt:lpstr>Mode Choice Adjustment</vt:lpstr>
      <vt:lpstr>Mode Choice Adjustment</vt:lpstr>
      <vt:lpstr>Mode Choice Adjustment</vt:lpstr>
      <vt:lpstr>Mode Choice Adjustment</vt:lpstr>
      <vt:lpstr>VMT Estimation</vt:lpstr>
      <vt:lpstr>Key Findings: Trip Generations</vt:lpstr>
      <vt:lpstr>Key Findings: Mode Shift</vt:lpstr>
      <vt:lpstr>Key Findings: Mode Shift</vt:lpstr>
      <vt:lpstr>Key Findings: Mode Shift</vt:lpstr>
      <vt:lpstr>VMT Changes</vt:lpstr>
      <vt:lpstr>Summary</vt:lpstr>
      <vt:lpstr>Challenges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Chen</dc:creator>
  <cp:lastModifiedBy>Jason Chen</cp:lastModifiedBy>
  <cp:revision>101</cp:revision>
  <dcterms:created xsi:type="dcterms:W3CDTF">2017-04-05T18:01:17Z</dcterms:created>
  <dcterms:modified xsi:type="dcterms:W3CDTF">2019-05-31T18:23:46Z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0x010100654322EC559C6C46AD7C246A9C6A9593</vt:lpwstr>
  </property>
</Properties>
</file>